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84" r:id="rId4"/>
    <p:sldId id="258" r:id="rId5"/>
    <p:sldId id="260" r:id="rId6"/>
    <p:sldId id="259" r:id="rId7"/>
    <p:sldId id="261" r:id="rId8"/>
    <p:sldId id="262" r:id="rId9"/>
    <p:sldId id="271" r:id="rId10"/>
    <p:sldId id="275" r:id="rId11"/>
    <p:sldId id="276" r:id="rId12"/>
    <p:sldId id="272" r:id="rId13"/>
    <p:sldId id="277" r:id="rId14"/>
    <p:sldId id="278" r:id="rId15"/>
    <p:sldId id="279" r:id="rId16"/>
    <p:sldId id="280" r:id="rId17"/>
    <p:sldId id="281" r:id="rId18"/>
    <p:sldId id="282" r:id="rId19"/>
    <p:sldId id="273" r:id="rId20"/>
    <p:sldId id="274" r:id="rId21"/>
    <p:sldId id="263" r:id="rId22"/>
    <p:sldId id="264" r:id="rId23"/>
    <p:sldId id="265" r:id="rId24"/>
    <p:sldId id="266" r:id="rId25"/>
    <p:sldId id="267" r:id="rId26"/>
    <p:sldId id="268" r:id="rId27"/>
    <p:sldId id="269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64EDF2-E6CA-4A54-A35A-0E9B2DF85AAB}" type="doc">
      <dgm:prSet loTypeId="urn:microsoft.com/office/officeart/2005/8/layout/radial5" loCatId="cycle" qsTypeId="urn:microsoft.com/office/officeart/2005/8/quickstyle/simple1#2" qsCatId="simple" csTypeId="urn:microsoft.com/office/officeart/2005/8/colors/accent1_2#5" csCatId="accent1" phldr="1"/>
      <dgm:spPr/>
      <dgm:t>
        <a:bodyPr/>
        <a:lstStyle/>
        <a:p>
          <a:endParaRPr lang="en-US"/>
        </a:p>
      </dgm:t>
    </dgm:pt>
    <dgm:pt modelId="{44A96A20-A64A-4964-AEA0-9FCBF9ABF8FC}">
      <dgm:prSet phldrT="[Text]"/>
      <dgm:spPr/>
      <dgm:t>
        <a:bodyPr/>
        <a:lstStyle/>
        <a:p>
          <a:r>
            <a:rPr lang="en-US" dirty="0" smtClean="0"/>
            <a:t>GAC</a:t>
          </a:r>
        </a:p>
        <a:p>
          <a:r>
            <a:rPr lang="en-US" dirty="0" smtClean="0"/>
            <a:t>(shared assembly)</a:t>
          </a:r>
          <a:endParaRPr lang="en-US" dirty="0"/>
        </a:p>
      </dgm:t>
    </dgm:pt>
    <dgm:pt modelId="{7D7F2382-7A1F-4E83-86A2-A18749EB8823}" type="parTrans" cxnId="{FE22B895-B604-4840-9E65-0DB2E8A49A57}">
      <dgm:prSet/>
      <dgm:spPr/>
      <dgm:t>
        <a:bodyPr/>
        <a:lstStyle/>
        <a:p>
          <a:endParaRPr lang="en-US"/>
        </a:p>
      </dgm:t>
    </dgm:pt>
    <dgm:pt modelId="{3F6143AB-04E3-40AE-8CD9-3D8D5A17F2DD}" type="sibTrans" cxnId="{FE22B895-B604-4840-9E65-0DB2E8A49A57}">
      <dgm:prSet/>
      <dgm:spPr/>
      <dgm:t>
        <a:bodyPr/>
        <a:lstStyle/>
        <a:p>
          <a:endParaRPr lang="en-US"/>
        </a:p>
      </dgm:t>
    </dgm:pt>
    <dgm:pt modelId="{7B609379-0F07-4DEB-B1D2-68C0490A4502}">
      <dgm:prSet phldrT="[Text]"/>
      <dgm:spPr/>
      <dgm:t>
        <a:bodyPr/>
        <a:lstStyle/>
        <a:p>
          <a:r>
            <a:rPr lang="en-US" dirty="0" smtClean="0"/>
            <a:t>Application1</a:t>
          </a:r>
          <a:endParaRPr lang="en-US" dirty="0"/>
        </a:p>
      </dgm:t>
    </dgm:pt>
    <dgm:pt modelId="{C517C86E-570F-494B-B47F-28E7B55ED548}" type="parTrans" cxnId="{D18CDC3C-6ED2-488D-A1BE-0357EE294EA3}">
      <dgm:prSet/>
      <dgm:spPr/>
      <dgm:t>
        <a:bodyPr/>
        <a:lstStyle/>
        <a:p>
          <a:endParaRPr lang="en-US"/>
        </a:p>
      </dgm:t>
    </dgm:pt>
    <dgm:pt modelId="{52E8B001-E1B1-4358-9A19-13CAAA0FEA47}" type="sibTrans" cxnId="{D18CDC3C-6ED2-488D-A1BE-0357EE294EA3}">
      <dgm:prSet/>
      <dgm:spPr/>
      <dgm:t>
        <a:bodyPr/>
        <a:lstStyle/>
        <a:p>
          <a:endParaRPr lang="en-US"/>
        </a:p>
      </dgm:t>
    </dgm:pt>
    <dgm:pt modelId="{ED7B83F7-9A00-44BD-9841-B425D8F6677F}">
      <dgm:prSet phldrT="[Text]"/>
      <dgm:spPr/>
      <dgm:t>
        <a:bodyPr/>
        <a:lstStyle/>
        <a:p>
          <a:r>
            <a:rPr lang="en-US" dirty="0" smtClean="0"/>
            <a:t>Application2</a:t>
          </a:r>
          <a:endParaRPr lang="en-US" dirty="0"/>
        </a:p>
      </dgm:t>
    </dgm:pt>
    <dgm:pt modelId="{1DD461D4-F11E-41A6-9E90-4C3172FC26F8}" type="parTrans" cxnId="{86F315CC-8D9F-4B81-9AAA-1208C69EE531}">
      <dgm:prSet/>
      <dgm:spPr/>
      <dgm:t>
        <a:bodyPr/>
        <a:lstStyle/>
        <a:p>
          <a:endParaRPr lang="en-US"/>
        </a:p>
      </dgm:t>
    </dgm:pt>
    <dgm:pt modelId="{BC07E867-B878-4E36-8331-43820A86B54F}" type="sibTrans" cxnId="{86F315CC-8D9F-4B81-9AAA-1208C69EE531}">
      <dgm:prSet/>
      <dgm:spPr/>
      <dgm:t>
        <a:bodyPr/>
        <a:lstStyle/>
        <a:p>
          <a:endParaRPr lang="en-US"/>
        </a:p>
      </dgm:t>
    </dgm:pt>
    <dgm:pt modelId="{C6B140AA-E33F-432F-A615-BF3C815CBDAF}">
      <dgm:prSet phldrT="[Text]"/>
      <dgm:spPr/>
      <dgm:t>
        <a:bodyPr/>
        <a:lstStyle/>
        <a:p>
          <a:r>
            <a:rPr lang="en-US" dirty="0" smtClean="0"/>
            <a:t>Application3</a:t>
          </a:r>
          <a:endParaRPr lang="en-US" dirty="0"/>
        </a:p>
      </dgm:t>
    </dgm:pt>
    <dgm:pt modelId="{3BB0A1DC-00F0-4321-8AB4-AF771FFAFBCD}" type="parTrans" cxnId="{6C6CE8CF-ED48-4B99-8078-BF6DA64167D6}">
      <dgm:prSet/>
      <dgm:spPr/>
      <dgm:t>
        <a:bodyPr/>
        <a:lstStyle/>
        <a:p>
          <a:endParaRPr lang="en-US"/>
        </a:p>
      </dgm:t>
    </dgm:pt>
    <dgm:pt modelId="{C1CAFEFE-E2BF-4FC7-A118-EB59FB7D7598}" type="sibTrans" cxnId="{6C6CE8CF-ED48-4B99-8078-BF6DA64167D6}">
      <dgm:prSet/>
      <dgm:spPr/>
      <dgm:t>
        <a:bodyPr/>
        <a:lstStyle/>
        <a:p>
          <a:endParaRPr lang="en-US"/>
        </a:p>
      </dgm:t>
    </dgm:pt>
    <dgm:pt modelId="{C7BCEB99-07B6-4AA0-8D3B-3C176E63D584}">
      <dgm:prSet phldrT="[Text]"/>
      <dgm:spPr/>
      <dgm:t>
        <a:bodyPr/>
        <a:lstStyle/>
        <a:p>
          <a:r>
            <a:rPr lang="en-US" dirty="0" smtClean="0"/>
            <a:t>Application4</a:t>
          </a:r>
          <a:endParaRPr lang="en-US" dirty="0"/>
        </a:p>
      </dgm:t>
    </dgm:pt>
    <dgm:pt modelId="{88E6BA83-C63D-42C4-B622-3F74BB82B1BE}" type="parTrans" cxnId="{C8D89D0D-9C87-48B1-8C30-F14A6B2970A0}">
      <dgm:prSet/>
      <dgm:spPr/>
      <dgm:t>
        <a:bodyPr/>
        <a:lstStyle/>
        <a:p>
          <a:endParaRPr lang="en-US"/>
        </a:p>
      </dgm:t>
    </dgm:pt>
    <dgm:pt modelId="{C1A6B420-AE7C-48F9-AC15-4A447DD35519}" type="sibTrans" cxnId="{C8D89D0D-9C87-48B1-8C30-F14A6B2970A0}">
      <dgm:prSet/>
      <dgm:spPr/>
      <dgm:t>
        <a:bodyPr/>
        <a:lstStyle/>
        <a:p>
          <a:endParaRPr lang="en-US"/>
        </a:p>
      </dgm:t>
    </dgm:pt>
    <dgm:pt modelId="{E643BBE2-ED4F-4782-B320-D68826D3F4D5}" type="pres">
      <dgm:prSet presAssocID="{1764EDF2-E6CA-4A54-A35A-0E9B2DF85AA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409C5AF-2C75-4479-9F60-48DD0A81AE31}" type="pres">
      <dgm:prSet presAssocID="{44A96A20-A64A-4964-AEA0-9FCBF9ABF8FC}" presName="centerShape" presStyleLbl="node0" presStyleIdx="0" presStyleCnt="1" custScaleX="146413" custScaleY="128397"/>
      <dgm:spPr/>
      <dgm:t>
        <a:bodyPr/>
        <a:lstStyle/>
        <a:p>
          <a:endParaRPr lang="en-US"/>
        </a:p>
      </dgm:t>
    </dgm:pt>
    <dgm:pt modelId="{8DCD20EE-7BC7-4441-A88C-3BDD3295BBED}" type="pres">
      <dgm:prSet presAssocID="{C517C86E-570F-494B-B47F-28E7B55ED548}" presName="parTrans" presStyleLbl="sibTrans2D1" presStyleIdx="0" presStyleCnt="4"/>
      <dgm:spPr/>
      <dgm:t>
        <a:bodyPr/>
        <a:lstStyle/>
        <a:p>
          <a:endParaRPr lang="en-US"/>
        </a:p>
      </dgm:t>
    </dgm:pt>
    <dgm:pt modelId="{CEDAEACD-BAE1-4B1F-860B-477440D05BEE}" type="pres">
      <dgm:prSet presAssocID="{C517C86E-570F-494B-B47F-28E7B55ED548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9B5B8D3A-FD67-4468-BFF1-9844BC5BB1F6}" type="pres">
      <dgm:prSet presAssocID="{7B609379-0F07-4DEB-B1D2-68C0490A450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248392-B069-4C99-AB7C-426408FFC94D}" type="pres">
      <dgm:prSet presAssocID="{1DD461D4-F11E-41A6-9E90-4C3172FC26F8}" presName="parTrans" presStyleLbl="sibTrans2D1" presStyleIdx="1" presStyleCnt="4"/>
      <dgm:spPr/>
      <dgm:t>
        <a:bodyPr/>
        <a:lstStyle/>
        <a:p>
          <a:endParaRPr lang="en-US"/>
        </a:p>
      </dgm:t>
    </dgm:pt>
    <dgm:pt modelId="{622402CD-D5B0-4B18-BF6A-947C43239325}" type="pres">
      <dgm:prSet presAssocID="{1DD461D4-F11E-41A6-9E90-4C3172FC26F8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C69A120A-41E6-42AD-B1F3-1933439DF6A5}" type="pres">
      <dgm:prSet presAssocID="{ED7B83F7-9A00-44BD-9841-B425D8F6677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69F37F-C9C2-45F0-B16E-06580918DA9E}" type="pres">
      <dgm:prSet presAssocID="{3BB0A1DC-00F0-4321-8AB4-AF771FFAFBCD}" presName="parTrans" presStyleLbl="sibTrans2D1" presStyleIdx="2" presStyleCnt="4"/>
      <dgm:spPr/>
      <dgm:t>
        <a:bodyPr/>
        <a:lstStyle/>
        <a:p>
          <a:endParaRPr lang="en-US"/>
        </a:p>
      </dgm:t>
    </dgm:pt>
    <dgm:pt modelId="{D3681F23-8452-4CD4-A216-1940B988FB95}" type="pres">
      <dgm:prSet presAssocID="{3BB0A1DC-00F0-4321-8AB4-AF771FFAFBCD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D3AC81A0-B6C4-47C9-80CB-C8E6E9124DE2}" type="pres">
      <dgm:prSet presAssocID="{C6B140AA-E33F-432F-A615-BF3C815CBDA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EA0948-42B8-4D8D-B297-F74CE7F213A5}" type="pres">
      <dgm:prSet presAssocID="{88E6BA83-C63D-42C4-B622-3F74BB82B1BE}" presName="parTrans" presStyleLbl="sibTrans2D1" presStyleIdx="3" presStyleCnt="4"/>
      <dgm:spPr/>
      <dgm:t>
        <a:bodyPr/>
        <a:lstStyle/>
        <a:p>
          <a:endParaRPr lang="en-US"/>
        </a:p>
      </dgm:t>
    </dgm:pt>
    <dgm:pt modelId="{9D79A20D-0EF4-4A68-BBE7-F596AA289D99}" type="pres">
      <dgm:prSet presAssocID="{88E6BA83-C63D-42C4-B622-3F74BB82B1BE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0C31E025-909C-4AAA-B14A-EEC861FC5F65}" type="pres">
      <dgm:prSet presAssocID="{C7BCEB99-07B6-4AA0-8D3B-3C176E63D58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4227790-D5B0-4E30-BFA8-E93987676CA8}" type="presOf" srcId="{3BB0A1DC-00F0-4321-8AB4-AF771FFAFBCD}" destId="{D3681F23-8452-4CD4-A216-1940B988FB95}" srcOrd="1" destOrd="0" presId="urn:microsoft.com/office/officeart/2005/8/layout/radial5"/>
    <dgm:cxn modelId="{86F315CC-8D9F-4B81-9AAA-1208C69EE531}" srcId="{44A96A20-A64A-4964-AEA0-9FCBF9ABF8FC}" destId="{ED7B83F7-9A00-44BD-9841-B425D8F6677F}" srcOrd="1" destOrd="0" parTransId="{1DD461D4-F11E-41A6-9E90-4C3172FC26F8}" sibTransId="{BC07E867-B878-4E36-8331-43820A86B54F}"/>
    <dgm:cxn modelId="{D18CDC3C-6ED2-488D-A1BE-0357EE294EA3}" srcId="{44A96A20-A64A-4964-AEA0-9FCBF9ABF8FC}" destId="{7B609379-0F07-4DEB-B1D2-68C0490A4502}" srcOrd="0" destOrd="0" parTransId="{C517C86E-570F-494B-B47F-28E7B55ED548}" sibTransId="{52E8B001-E1B1-4358-9A19-13CAAA0FEA47}"/>
    <dgm:cxn modelId="{6C6CE8CF-ED48-4B99-8078-BF6DA64167D6}" srcId="{44A96A20-A64A-4964-AEA0-9FCBF9ABF8FC}" destId="{C6B140AA-E33F-432F-A615-BF3C815CBDAF}" srcOrd="2" destOrd="0" parTransId="{3BB0A1DC-00F0-4321-8AB4-AF771FFAFBCD}" sibTransId="{C1CAFEFE-E2BF-4FC7-A118-EB59FB7D7598}"/>
    <dgm:cxn modelId="{7B31D643-310D-45E4-9C4E-F5BA654A4A6B}" type="presOf" srcId="{ED7B83F7-9A00-44BD-9841-B425D8F6677F}" destId="{C69A120A-41E6-42AD-B1F3-1933439DF6A5}" srcOrd="0" destOrd="0" presId="urn:microsoft.com/office/officeart/2005/8/layout/radial5"/>
    <dgm:cxn modelId="{9AA8EDC1-3BAE-46B5-A587-759ADFB4C032}" type="presOf" srcId="{44A96A20-A64A-4964-AEA0-9FCBF9ABF8FC}" destId="{B409C5AF-2C75-4479-9F60-48DD0A81AE31}" srcOrd="0" destOrd="0" presId="urn:microsoft.com/office/officeart/2005/8/layout/radial5"/>
    <dgm:cxn modelId="{64DF0D0C-DD32-4904-AB6C-DBF494ED3EEE}" type="presOf" srcId="{1DD461D4-F11E-41A6-9E90-4C3172FC26F8}" destId="{622402CD-D5B0-4B18-BF6A-947C43239325}" srcOrd="1" destOrd="0" presId="urn:microsoft.com/office/officeart/2005/8/layout/radial5"/>
    <dgm:cxn modelId="{C8D89D0D-9C87-48B1-8C30-F14A6B2970A0}" srcId="{44A96A20-A64A-4964-AEA0-9FCBF9ABF8FC}" destId="{C7BCEB99-07B6-4AA0-8D3B-3C176E63D584}" srcOrd="3" destOrd="0" parTransId="{88E6BA83-C63D-42C4-B622-3F74BB82B1BE}" sibTransId="{C1A6B420-AE7C-48F9-AC15-4A447DD35519}"/>
    <dgm:cxn modelId="{40C9D22B-2597-4B97-8A96-804973575912}" type="presOf" srcId="{C517C86E-570F-494B-B47F-28E7B55ED548}" destId="{CEDAEACD-BAE1-4B1F-860B-477440D05BEE}" srcOrd="1" destOrd="0" presId="urn:microsoft.com/office/officeart/2005/8/layout/radial5"/>
    <dgm:cxn modelId="{5D312307-20FB-4521-8127-0F9B160B8A9A}" type="presOf" srcId="{1DD461D4-F11E-41A6-9E90-4C3172FC26F8}" destId="{4F248392-B069-4C99-AB7C-426408FFC94D}" srcOrd="0" destOrd="0" presId="urn:microsoft.com/office/officeart/2005/8/layout/radial5"/>
    <dgm:cxn modelId="{FE22B895-B604-4840-9E65-0DB2E8A49A57}" srcId="{1764EDF2-E6CA-4A54-A35A-0E9B2DF85AAB}" destId="{44A96A20-A64A-4964-AEA0-9FCBF9ABF8FC}" srcOrd="0" destOrd="0" parTransId="{7D7F2382-7A1F-4E83-86A2-A18749EB8823}" sibTransId="{3F6143AB-04E3-40AE-8CD9-3D8D5A17F2DD}"/>
    <dgm:cxn modelId="{A994C7D2-DE4D-43D7-86F1-F4D683815407}" type="presOf" srcId="{7B609379-0F07-4DEB-B1D2-68C0490A4502}" destId="{9B5B8D3A-FD67-4468-BFF1-9844BC5BB1F6}" srcOrd="0" destOrd="0" presId="urn:microsoft.com/office/officeart/2005/8/layout/radial5"/>
    <dgm:cxn modelId="{992E9894-D3E1-4ECC-A52B-C6A882F9DDAE}" type="presOf" srcId="{C517C86E-570F-494B-B47F-28E7B55ED548}" destId="{8DCD20EE-7BC7-4441-A88C-3BDD3295BBED}" srcOrd="0" destOrd="0" presId="urn:microsoft.com/office/officeart/2005/8/layout/radial5"/>
    <dgm:cxn modelId="{4C7E9CBC-360B-43BD-A264-C5CDC935EE57}" type="presOf" srcId="{C6B140AA-E33F-432F-A615-BF3C815CBDAF}" destId="{D3AC81A0-B6C4-47C9-80CB-C8E6E9124DE2}" srcOrd="0" destOrd="0" presId="urn:microsoft.com/office/officeart/2005/8/layout/radial5"/>
    <dgm:cxn modelId="{9C0C57DD-87EE-4826-BD77-4818A6B71C8D}" type="presOf" srcId="{3BB0A1DC-00F0-4321-8AB4-AF771FFAFBCD}" destId="{D869F37F-C9C2-45F0-B16E-06580918DA9E}" srcOrd="0" destOrd="0" presId="urn:microsoft.com/office/officeart/2005/8/layout/radial5"/>
    <dgm:cxn modelId="{F4A46A46-E763-4456-8B1D-C73061EEBA4C}" type="presOf" srcId="{88E6BA83-C63D-42C4-B622-3F74BB82B1BE}" destId="{9D79A20D-0EF4-4A68-BBE7-F596AA289D99}" srcOrd="1" destOrd="0" presId="urn:microsoft.com/office/officeart/2005/8/layout/radial5"/>
    <dgm:cxn modelId="{C24F2EFD-F849-4BE2-B2D7-430AC5ED2845}" type="presOf" srcId="{C7BCEB99-07B6-4AA0-8D3B-3C176E63D584}" destId="{0C31E025-909C-4AAA-B14A-EEC861FC5F65}" srcOrd="0" destOrd="0" presId="urn:microsoft.com/office/officeart/2005/8/layout/radial5"/>
    <dgm:cxn modelId="{A89CFD54-53CE-40EF-9231-54B82BB893DB}" type="presOf" srcId="{88E6BA83-C63D-42C4-B622-3F74BB82B1BE}" destId="{60EA0948-42B8-4D8D-B297-F74CE7F213A5}" srcOrd="0" destOrd="0" presId="urn:microsoft.com/office/officeart/2005/8/layout/radial5"/>
    <dgm:cxn modelId="{731D82E3-3CD0-4541-B403-77D8CD6C8819}" type="presOf" srcId="{1764EDF2-E6CA-4A54-A35A-0E9B2DF85AAB}" destId="{E643BBE2-ED4F-4782-B320-D68826D3F4D5}" srcOrd="0" destOrd="0" presId="urn:microsoft.com/office/officeart/2005/8/layout/radial5"/>
    <dgm:cxn modelId="{AF9C3C55-A2FE-445F-91B4-C4DC1905327B}" type="presParOf" srcId="{E643BBE2-ED4F-4782-B320-D68826D3F4D5}" destId="{B409C5AF-2C75-4479-9F60-48DD0A81AE31}" srcOrd="0" destOrd="0" presId="urn:microsoft.com/office/officeart/2005/8/layout/radial5"/>
    <dgm:cxn modelId="{6D86492F-E1E1-4A5F-992F-327070F013A6}" type="presParOf" srcId="{E643BBE2-ED4F-4782-B320-D68826D3F4D5}" destId="{8DCD20EE-7BC7-4441-A88C-3BDD3295BBED}" srcOrd="1" destOrd="0" presId="urn:microsoft.com/office/officeart/2005/8/layout/radial5"/>
    <dgm:cxn modelId="{A44B0D36-2D8E-46EB-92FC-844A12A3B590}" type="presParOf" srcId="{8DCD20EE-7BC7-4441-A88C-3BDD3295BBED}" destId="{CEDAEACD-BAE1-4B1F-860B-477440D05BEE}" srcOrd="0" destOrd="0" presId="urn:microsoft.com/office/officeart/2005/8/layout/radial5"/>
    <dgm:cxn modelId="{360145E1-8F39-487A-88C2-4482E6E76C29}" type="presParOf" srcId="{E643BBE2-ED4F-4782-B320-D68826D3F4D5}" destId="{9B5B8D3A-FD67-4468-BFF1-9844BC5BB1F6}" srcOrd="2" destOrd="0" presId="urn:microsoft.com/office/officeart/2005/8/layout/radial5"/>
    <dgm:cxn modelId="{1BD6CCAD-EC86-4EC6-8FDB-266479F315E4}" type="presParOf" srcId="{E643BBE2-ED4F-4782-B320-D68826D3F4D5}" destId="{4F248392-B069-4C99-AB7C-426408FFC94D}" srcOrd="3" destOrd="0" presId="urn:microsoft.com/office/officeart/2005/8/layout/radial5"/>
    <dgm:cxn modelId="{92570A2C-66D9-4FD0-95AF-258B4C989E53}" type="presParOf" srcId="{4F248392-B069-4C99-AB7C-426408FFC94D}" destId="{622402CD-D5B0-4B18-BF6A-947C43239325}" srcOrd="0" destOrd="0" presId="urn:microsoft.com/office/officeart/2005/8/layout/radial5"/>
    <dgm:cxn modelId="{35E3D28F-E36B-4C82-B67C-440C1023977D}" type="presParOf" srcId="{E643BBE2-ED4F-4782-B320-D68826D3F4D5}" destId="{C69A120A-41E6-42AD-B1F3-1933439DF6A5}" srcOrd="4" destOrd="0" presId="urn:microsoft.com/office/officeart/2005/8/layout/radial5"/>
    <dgm:cxn modelId="{30FB5D84-E746-43A7-8493-A9D566F234E3}" type="presParOf" srcId="{E643BBE2-ED4F-4782-B320-D68826D3F4D5}" destId="{D869F37F-C9C2-45F0-B16E-06580918DA9E}" srcOrd="5" destOrd="0" presId="urn:microsoft.com/office/officeart/2005/8/layout/radial5"/>
    <dgm:cxn modelId="{EADB80A4-83A3-4408-866A-ECA64F88D626}" type="presParOf" srcId="{D869F37F-C9C2-45F0-B16E-06580918DA9E}" destId="{D3681F23-8452-4CD4-A216-1940B988FB95}" srcOrd="0" destOrd="0" presId="urn:microsoft.com/office/officeart/2005/8/layout/radial5"/>
    <dgm:cxn modelId="{424F9226-639D-4001-BFF1-8BF01C8A1BB2}" type="presParOf" srcId="{E643BBE2-ED4F-4782-B320-D68826D3F4D5}" destId="{D3AC81A0-B6C4-47C9-80CB-C8E6E9124DE2}" srcOrd="6" destOrd="0" presId="urn:microsoft.com/office/officeart/2005/8/layout/radial5"/>
    <dgm:cxn modelId="{1120E06E-F5B9-45C8-BF30-6B17D873AED0}" type="presParOf" srcId="{E643BBE2-ED4F-4782-B320-D68826D3F4D5}" destId="{60EA0948-42B8-4D8D-B297-F74CE7F213A5}" srcOrd="7" destOrd="0" presId="urn:microsoft.com/office/officeart/2005/8/layout/radial5"/>
    <dgm:cxn modelId="{F48C561B-7F0A-42EB-AE76-63435EC76744}" type="presParOf" srcId="{60EA0948-42B8-4D8D-B297-F74CE7F213A5}" destId="{9D79A20D-0EF4-4A68-BBE7-F596AA289D99}" srcOrd="0" destOrd="0" presId="urn:microsoft.com/office/officeart/2005/8/layout/radial5"/>
    <dgm:cxn modelId="{8D2BC2F1-80AA-4D07-9D4C-43CCAF77AC7B}" type="presParOf" srcId="{E643BBE2-ED4F-4782-B320-D68826D3F4D5}" destId="{0C31E025-909C-4AAA-B14A-EEC861FC5F65}" srcOrd="8" destOrd="0" presId="urn:microsoft.com/office/officeart/2005/8/layout/radial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A307C41-3B3B-4030-B28A-D8EE4D9AF90A}" type="datetimeFigureOut">
              <a:rPr lang="en-US" smtClean="0"/>
              <a:pPr/>
              <a:t>1/30/2014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6D2EF7B-F6FF-4D93-B51C-721F51D69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A307C41-3B3B-4030-B28A-D8EE4D9AF90A}" type="datetimeFigureOut">
              <a:rPr lang="en-US" smtClean="0"/>
              <a:pPr/>
              <a:t>1/30/2014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6D2EF7B-F6FF-4D93-B51C-721F51D696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A307C41-3B3B-4030-B28A-D8EE4D9AF90A}" type="datetimeFigureOut">
              <a:rPr lang="en-US" smtClean="0"/>
              <a:pPr/>
              <a:t>1/30/2014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6D2EF7B-F6FF-4D93-B51C-721F51D69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07C41-3B3B-4030-B28A-D8EE4D9AF90A}" type="datetimeFigureOut">
              <a:rPr lang="en-US" smtClean="0"/>
              <a:pPr/>
              <a:t>1/30/2014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2EF7B-F6FF-4D93-B51C-721F51D696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07C41-3B3B-4030-B28A-D8EE4D9AF90A}" type="datetimeFigureOut">
              <a:rPr lang="en-US" smtClean="0"/>
              <a:pPr/>
              <a:t>1/30/2014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2EF7B-F6FF-4D93-B51C-721F51D696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307C41-3B3B-4030-B28A-D8EE4D9AF90A}" type="datetimeFigureOut">
              <a:rPr lang="en-US" smtClean="0"/>
              <a:pPr/>
              <a:t>1/30/2014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6D2EF7B-F6FF-4D93-B51C-721F51D696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07C41-3B3B-4030-B28A-D8EE4D9AF90A}" type="datetimeFigureOut">
              <a:rPr lang="en-US" smtClean="0"/>
              <a:pPr/>
              <a:t>1/30/2014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2EF7B-F6FF-4D93-B51C-721F51D69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A307C41-3B3B-4030-B28A-D8EE4D9AF90A}" type="datetimeFigureOut">
              <a:rPr lang="en-US" smtClean="0"/>
              <a:pPr/>
              <a:t>1/30/2014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6D2EF7B-F6FF-4D93-B51C-721F51D696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307C41-3B3B-4030-B28A-D8EE4D9AF90A}" type="datetimeFigureOut">
              <a:rPr lang="en-US" smtClean="0"/>
              <a:pPr/>
              <a:t>1/30/2014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6D2EF7B-F6FF-4D93-B51C-721F51D696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07C41-3B3B-4030-B28A-D8EE4D9AF90A}" type="datetimeFigureOut">
              <a:rPr lang="en-US" smtClean="0"/>
              <a:pPr/>
              <a:t>1/30/2014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2EF7B-F6FF-4D93-B51C-721F51D69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07C41-3B3B-4030-B28A-D8EE4D9AF90A}" type="datetimeFigureOut">
              <a:rPr lang="en-US" smtClean="0"/>
              <a:pPr/>
              <a:t>1/30/2014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2EF7B-F6FF-4D93-B51C-721F51D69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A307C41-3B3B-4030-B28A-D8EE4D9AF90A}" type="datetimeFigureOut">
              <a:rPr lang="en-US" smtClean="0"/>
              <a:pPr/>
              <a:t>1/30/2014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6D2EF7B-F6FF-4D93-B51C-721F51D69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9400" y="2030849"/>
            <a:ext cx="55626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mbria Math" pitchFamily="18" charset="0"/>
                <a:cs typeface="Calibri" pitchFamily="34" charset="0"/>
              </a:rPr>
              <a:t>ASSEMBLY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7467600" cy="1143000"/>
          </a:xfrm>
        </p:spPr>
        <p:txBody>
          <a:bodyPr>
            <a:normAutofit/>
          </a:bodyPr>
          <a:lstStyle/>
          <a:p>
            <a:r>
              <a:rPr lang="en-US" b="1" dirty="0" smtClean="0"/>
              <a:t>Assembly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7467600" cy="4873752"/>
          </a:xfrm>
        </p:spPr>
        <p:txBody>
          <a:bodyPr/>
          <a:lstStyle/>
          <a:p>
            <a:r>
              <a:rPr lang="en-US" dirty="0" smtClean="0"/>
              <a:t>Assemblies are the fundamental units of applications in the </a:t>
            </a:r>
            <a:r>
              <a:rPr lang="en-US" dirty="0" err="1" smtClean="0"/>
              <a:t>.net</a:t>
            </a:r>
            <a:r>
              <a:rPr lang="en-US" dirty="0" smtClean="0"/>
              <a:t> framework</a:t>
            </a:r>
          </a:p>
          <a:p>
            <a:r>
              <a:rPr lang="en-US" dirty="0" smtClean="0"/>
              <a:t>An assembly can contain classes, structures, interfaces and resources that an application requires</a:t>
            </a:r>
          </a:p>
          <a:p>
            <a:r>
              <a:rPr lang="en-US" dirty="0" smtClean="0"/>
              <a:t>The compiler translates the source code into the Intermediate language(IL) code</a:t>
            </a:r>
          </a:p>
          <a:p>
            <a:r>
              <a:rPr lang="en-US" dirty="0" smtClean="0"/>
              <a:t>In addition to translating the code into IL, the compiler also produces metadata about the program</a:t>
            </a:r>
          </a:p>
          <a:p>
            <a:r>
              <a:rPr lang="en-US" dirty="0" smtClean="0"/>
              <a:t>It also contains an assembly manifest that contains the assembly metadata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7315200" cy="884238"/>
          </a:xfrm>
        </p:spPr>
        <p:txBody>
          <a:bodyPr/>
          <a:lstStyle/>
          <a:p>
            <a:r>
              <a:rPr lang="en-US" dirty="0" smtClean="0"/>
              <a:t>The assembly manifest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8077200" cy="4343400"/>
          </a:xfrm>
        </p:spPr>
        <p:txBody>
          <a:bodyPr>
            <a:noAutofit/>
          </a:bodyPr>
          <a:lstStyle/>
          <a:p>
            <a:pPr algn="just" fontAlgn="t"/>
            <a:r>
              <a:rPr lang="en-US" sz="2200" dirty="0" smtClean="0"/>
              <a:t>Every assembly contains an assembly manifest, a set of metadata with information about the assembly. The assembly manifest contains these items: </a:t>
            </a:r>
          </a:p>
          <a:p>
            <a:pPr lvl="1" algn="just" fontAlgn="t"/>
            <a:r>
              <a:rPr lang="en-US" sz="2200" dirty="0" smtClean="0"/>
              <a:t>The assembly name and version </a:t>
            </a:r>
          </a:p>
          <a:p>
            <a:pPr lvl="1" algn="just" fontAlgn="t"/>
            <a:r>
              <a:rPr lang="en-US" sz="2200" dirty="0" smtClean="0"/>
              <a:t>The culture or language the assembly supports (not required in all assemblies) </a:t>
            </a:r>
          </a:p>
          <a:p>
            <a:pPr lvl="1" algn="just" fontAlgn="t"/>
            <a:r>
              <a:rPr lang="en-US" sz="2200" dirty="0" smtClean="0"/>
              <a:t>The public key for any strong name assigned to the assembly (not required in all assemblies) </a:t>
            </a:r>
          </a:p>
          <a:p>
            <a:pPr lvl="1" algn="just" fontAlgn="t"/>
            <a:r>
              <a:rPr lang="en-US" sz="2200" dirty="0" smtClean="0"/>
              <a:t>A list of files in the assembly with hash information </a:t>
            </a:r>
          </a:p>
          <a:p>
            <a:pPr lvl="1" algn="just" fontAlgn="t"/>
            <a:r>
              <a:rPr lang="en-US" sz="2200" dirty="0" smtClean="0"/>
              <a:t>Information on referenced assemblies </a:t>
            </a:r>
          </a:p>
          <a:p>
            <a:pPr algn="just" fontAlgn="t"/>
            <a:r>
              <a:rPr lang="en-US" sz="2200" dirty="0" smtClean="0"/>
              <a:t>In addition, you can add other information to the manifest by using assembly attributes.</a:t>
            </a:r>
          </a:p>
          <a:p>
            <a:pPr algn="just"/>
            <a:endParaRPr lang="en-US" sz="22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Metadata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1828800"/>
          </a:xfrm>
        </p:spPr>
        <p:txBody>
          <a:bodyPr>
            <a:normAutofit/>
          </a:bodyPr>
          <a:lstStyle/>
          <a:p>
            <a:r>
              <a:rPr lang="en-US" dirty="0" smtClean="0"/>
              <a:t>Metadata is data about data</a:t>
            </a:r>
          </a:p>
          <a:p>
            <a:r>
              <a:rPr lang="en-US" dirty="0" smtClean="0"/>
              <a:t>Metadata describes every type and member defined in your code in a Multilanguage form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7391400" cy="960438"/>
          </a:xfrm>
        </p:spPr>
        <p:txBody>
          <a:bodyPr/>
          <a:lstStyle/>
          <a:p>
            <a:r>
              <a:rPr lang="en-US" dirty="0" smtClean="0"/>
              <a:t>Metadata In Assembly</a:t>
            </a:r>
            <a:endParaRPr lang="en-US" dirty="0"/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143125" y="1555750"/>
            <a:ext cx="4572000" cy="4724400"/>
          </a:xfrm>
          <a:prstGeom prst="rect">
            <a:avLst/>
          </a:prstGeom>
          <a:gradFill rotWithShape="0">
            <a:gsLst>
              <a:gs pos="0">
                <a:srgbClr val="9362A0"/>
              </a:gs>
              <a:gs pos="100000">
                <a:srgbClr val="9362A0">
                  <a:gamma/>
                  <a:shade val="46275"/>
                  <a:invGamma/>
                </a:srgbClr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9362A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 algn="ctr" eaLnBrk="0" hangingPunct="0"/>
            <a:endParaRPr lang="bg-BG" sz="1600" b="1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2170113" y="1635125"/>
            <a:ext cx="2165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GB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Type Descriptions</a:t>
            </a: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2447925" y="2028825"/>
            <a:ext cx="3917950" cy="1508125"/>
          </a:xfrm>
          <a:prstGeom prst="rect">
            <a:avLst/>
          </a:prstGeom>
          <a:gradFill rotWithShape="0">
            <a:gsLst>
              <a:gs pos="0">
                <a:srgbClr val="F8C508"/>
              </a:gs>
              <a:gs pos="100000">
                <a:srgbClr val="F8C508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F8C508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 eaLnBrk="0" hangingPunct="0"/>
            <a:r>
              <a:rPr lang="en-GB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Classes</a:t>
            </a:r>
          </a:p>
          <a:p>
            <a:pPr eaLnBrk="0" hangingPunct="0"/>
            <a:r>
              <a:rPr lang="en-GB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Base classes</a:t>
            </a:r>
          </a:p>
          <a:p>
            <a:pPr eaLnBrk="0" hangingPunct="0"/>
            <a:r>
              <a:rPr lang="en-GB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Implemented interfaces</a:t>
            </a:r>
          </a:p>
          <a:p>
            <a:pPr eaLnBrk="0" hangingPunct="0"/>
            <a:r>
              <a:rPr lang="en-GB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Data members</a:t>
            </a:r>
          </a:p>
          <a:p>
            <a:pPr eaLnBrk="0" hangingPunct="0"/>
            <a:r>
              <a:rPr lang="en-GB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Methods</a:t>
            </a: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2447925" y="3986213"/>
            <a:ext cx="3962400" cy="1989137"/>
          </a:xfrm>
          <a:prstGeom prst="rect">
            <a:avLst/>
          </a:prstGeom>
          <a:gradFill rotWithShape="0">
            <a:gsLst>
              <a:gs pos="0">
                <a:srgbClr val="F8C508"/>
              </a:gs>
              <a:gs pos="100000">
                <a:srgbClr val="F8C508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F8C508">
                <a:gamma/>
                <a:shade val="60000"/>
                <a:invGamma/>
              </a:srgbClr>
            </a:prstShdw>
          </a:effectLst>
        </p:spPr>
        <p:txBody>
          <a:bodyPr wrap="none"/>
          <a:lstStyle/>
          <a:p>
            <a:pPr eaLnBrk="0" hangingPunct="0"/>
            <a:r>
              <a:rPr lang="en-GB" sz="1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Name</a:t>
            </a:r>
          </a:p>
          <a:p>
            <a:pPr eaLnBrk="0" hangingPunct="0"/>
            <a:r>
              <a:rPr lang="en-GB" sz="1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Version</a:t>
            </a:r>
          </a:p>
          <a:p>
            <a:pPr eaLnBrk="0" hangingPunct="0"/>
            <a:r>
              <a:rPr lang="en-GB" sz="1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Culture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2159000" y="3614738"/>
            <a:ext cx="2584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GB" sz="1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Assembly Description</a:t>
            </a:r>
          </a:p>
        </p:txBody>
      </p:sp>
      <p:sp>
        <p:nvSpPr>
          <p:cNvPr id="11" name="Rectangle 17"/>
          <p:cNvSpPr>
            <a:spLocks noChangeArrowheads="1"/>
          </p:cNvSpPr>
          <p:nvPr/>
        </p:nvSpPr>
        <p:spPr bwMode="auto">
          <a:xfrm>
            <a:off x="2627313" y="4954588"/>
            <a:ext cx="3603625" cy="935037"/>
          </a:xfrm>
          <a:prstGeom prst="rect">
            <a:avLst/>
          </a:prstGeom>
          <a:gradFill rotWithShape="0">
            <a:gsLst>
              <a:gs pos="0">
                <a:srgbClr val="FF9966"/>
              </a:gs>
              <a:gs pos="100000">
                <a:srgbClr val="FF9966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FF9966">
                <a:gamma/>
                <a:shade val="60000"/>
                <a:invGamma/>
              </a:srgbClr>
            </a:prstShdw>
          </a:effectLst>
        </p:spPr>
        <p:txBody>
          <a:bodyPr wrap="none"/>
          <a:lstStyle/>
          <a:p>
            <a:pPr eaLnBrk="0" hangingPunct="0"/>
            <a:r>
              <a:rPr lang="en-GB" sz="1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Other assemblies</a:t>
            </a:r>
          </a:p>
          <a:p>
            <a:pPr eaLnBrk="0" hangingPunct="0"/>
            <a:r>
              <a:rPr lang="en-GB" sz="1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Security Permissions</a:t>
            </a:r>
          </a:p>
          <a:p>
            <a:pPr eaLnBrk="0" hangingPunct="0"/>
            <a:r>
              <a:rPr lang="en-GB" sz="1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Exported Types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7391400" cy="960438"/>
          </a:xfrm>
        </p:spPr>
        <p:txBody>
          <a:bodyPr/>
          <a:lstStyle/>
          <a:p>
            <a:r>
              <a:rPr lang="en-US" b="1" dirty="0" smtClean="0"/>
              <a:t>Assemblies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7467600" cy="487375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An Assembly is the managed equivalent of an EXE / DLL</a:t>
            </a:r>
          </a:p>
          <a:p>
            <a:r>
              <a:rPr lang="en-US" dirty="0" smtClean="0"/>
              <a:t>Smallest deployable unit in the CLR</a:t>
            </a:r>
          </a:p>
          <a:p>
            <a:r>
              <a:rPr lang="en-US" dirty="0" smtClean="0"/>
              <a:t>Have unique version number</a:t>
            </a:r>
          </a:p>
          <a:p>
            <a:r>
              <a:rPr lang="en-US" dirty="0" smtClean="0"/>
              <a:t>No version conflicts(known as DLL hell)</a:t>
            </a:r>
          </a:p>
          <a:p>
            <a:r>
              <a:rPr lang="en-US" dirty="0" smtClean="0"/>
              <a:t>Contains IL code to be executed</a:t>
            </a:r>
          </a:p>
          <a:p>
            <a:r>
              <a:rPr lang="en-US" dirty="0" smtClean="0"/>
              <a:t>Security boundary-permissions are granted at the assembly level</a:t>
            </a:r>
          </a:p>
          <a:p>
            <a:r>
              <a:rPr lang="en-US" dirty="0" smtClean="0"/>
              <a:t>Type boundary-all types include the assembly name they are a part of</a:t>
            </a:r>
          </a:p>
          <a:p>
            <a:r>
              <a:rPr lang="en-US" dirty="0" smtClean="0"/>
              <a:t>Self-describing manifest—metadata that describes the types in the assembly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391400" cy="884238"/>
          </a:xfrm>
        </p:spPr>
        <p:txBody>
          <a:bodyPr/>
          <a:lstStyle/>
          <a:p>
            <a:r>
              <a:rPr lang="en-US" dirty="0" smtClean="0"/>
              <a:t>Assemblies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7467600" cy="4873752"/>
          </a:xfrm>
        </p:spPr>
        <p:txBody>
          <a:bodyPr>
            <a:normAutofit/>
          </a:bodyPr>
          <a:lstStyle/>
          <a:p>
            <a:r>
              <a:rPr lang="en-US" dirty="0" smtClean="0"/>
              <a:t>All .NET programs are constructed from these Assemblies.</a:t>
            </a:r>
          </a:p>
          <a:p>
            <a:r>
              <a:rPr lang="en-US" dirty="0" smtClean="0"/>
              <a:t>Assemblies are made of two parts: </a:t>
            </a:r>
          </a:p>
          <a:p>
            <a:r>
              <a:rPr lang="en-US" b="1" dirty="0" smtClean="0"/>
              <a:t>manifest</a:t>
            </a:r>
            <a:r>
              <a:rPr lang="en-US" dirty="0" smtClean="0"/>
              <a:t>, contains information about what is contained within the assembly</a:t>
            </a:r>
          </a:p>
          <a:p>
            <a:r>
              <a:rPr lang="en-US" b="1" dirty="0" smtClean="0"/>
              <a:t>modules</a:t>
            </a:r>
            <a:r>
              <a:rPr lang="en-US" dirty="0" smtClean="0"/>
              <a:t>, internal files of IL code which are ready to run and metadata. </a:t>
            </a:r>
          </a:p>
          <a:p>
            <a:r>
              <a:rPr lang="en-US" dirty="0" smtClean="0"/>
              <a:t>When programming, we don't directly deal with assemblies as the CLR and the .NET framework takes care of that behind the scenes.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304800"/>
            <a:ext cx="7467600" cy="4873752"/>
          </a:xfrm>
        </p:spPr>
        <p:txBody>
          <a:bodyPr>
            <a:normAutofit/>
          </a:bodyPr>
          <a:lstStyle/>
          <a:p>
            <a:r>
              <a:rPr lang="en-US" dirty="0" smtClean="0"/>
              <a:t>Self-Describing</a:t>
            </a:r>
          </a:p>
          <a:p>
            <a:pPr lvl="1"/>
            <a:r>
              <a:rPr lang="en-US" sz="2400" dirty="0" smtClean="0"/>
              <a:t>It contains all information about the types (classes) contained in the assembly, all external references needed for executing the assembly and so on.</a:t>
            </a:r>
          </a:p>
          <a:p>
            <a:pPr lvl="1"/>
            <a:r>
              <a:rPr lang="en-US" sz="2400" dirty="0" smtClean="0"/>
              <a:t>This is possible with an assembly manifest</a:t>
            </a:r>
          </a:p>
          <a:p>
            <a:r>
              <a:rPr lang="en-US" dirty="0" smtClean="0"/>
              <a:t>Assemblies can be viewed by application developers with the help of a tool called </a:t>
            </a:r>
            <a:r>
              <a:rPr lang="en-US" dirty="0" err="1" smtClean="0"/>
              <a:t>ildasm</a:t>
            </a:r>
            <a:r>
              <a:rPr lang="en-US" sz="2000" dirty="0" smtClean="0"/>
              <a:t> </a:t>
            </a:r>
            <a:r>
              <a:rPr lang="en-US" dirty="0" smtClean="0"/>
              <a:t>(IL </a:t>
            </a:r>
            <a:r>
              <a:rPr lang="en-US" dirty="0" err="1" smtClean="0"/>
              <a:t>Disassembler</a:t>
            </a:r>
            <a:r>
              <a:rPr lang="en-US" dirty="0" smtClean="0"/>
              <a:t>) provided by the .NET Framework.</a:t>
            </a:r>
            <a:endParaRPr lang="en-US" sz="2000" dirty="0" smtClean="0"/>
          </a:p>
          <a:p>
            <a:pPr lvl="1"/>
            <a:endParaRPr lang="en-US" sz="24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assemblies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dirty="0" smtClean="0"/>
              <a:t>Assemblies can be </a:t>
            </a:r>
            <a:r>
              <a:rPr lang="en-US" b="1" dirty="0" smtClean="0"/>
              <a:t>private or shared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 The assembly which is used by a single application is called as </a:t>
            </a:r>
            <a:r>
              <a:rPr lang="en-US" b="1" dirty="0" smtClean="0"/>
              <a:t>private assembly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Suppose we have created a DLL which encapsulates business logic. This DLL is used by the client application only and not by any other application.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Steps to create Private assembly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Create a </a:t>
            </a:r>
            <a:r>
              <a:rPr lang="en-US" dirty="0" err="1" smtClean="0"/>
              <a:t>ClassLibrary</a:t>
            </a:r>
            <a:r>
              <a:rPr lang="en-US" dirty="0" smtClean="0"/>
              <a:t>. Then afterwards build it.  After building, .</a:t>
            </a:r>
            <a:r>
              <a:rPr lang="en-US" dirty="0" err="1" smtClean="0"/>
              <a:t>dll</a:t>
            </a:r>
            <a:r>
              <a:rPr lang="en-US" dirty="0" smtClean="0"/>
              <a:t> is created.</a:t>
            </a:r>
          </a:p>
          <a:p>
            <a:r>
              <a:rPr lang="en-US" dirty="0" smtClean="0"/>
              <a:t>Now we can find that really, .</a:t>
            </a:r>
            <a:r>
              <a:rPr lang="en-US" dirty="0" err="1" smtClean="0"/>
              <a:t>dll</a:t>
            </a:r>
            <a:r>
              <a:rPr lang="en-US" dirty="0" smtClean="0"/>
              <a:t> file has been created in the bin\Debug folder. Now we want to use this .</a:t>
            </a:r>
            <a:r>
              <a:rPr lang="en-US" dirty="0" err="1" smtClean="0"/>
              <a:t>dll</a:t>
            </a:r>
            <a:r>
              <a:rPr lang="en-US" dirty="0" smtClean="0"/>
              <a:t> in our new Widows Form Application.</a:t>
            </a:r>
          </a:p>
          <a:p>
            <a:r>
              <a:rPr lang="en-US" dirty="0" smtClean="0"/>
              <a:t>Now I have created one New Windows Form Application. </a:t>
            </a:r>
            <a:br>
              <a:rPr lang="en-US" dirty="0" smtClean="0"/>
            </a:br>
            <a:r>
              <a:rPr lang="en-US" dirty="0" smtClean="0"/>
              <a:t>Add the .</a:t>
            </a:r>
            <a:r>
              <a:rPr lang="en-US" dirty="0" err="1" smtClean="0"/>
              <a:t>dll</a:t>
            </a:r>
            <a:r>
              <a:rPr lang="en-US" dirty="0" smtClean="0"/>
              <a:t> by Add Reference-&gt;Browse. And as we can see, select the required.dll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Separate copy of ClassLibrary1.dll has been copied here in Windows Form Application. So this is Private Assembly.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Shared assemblies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dirty="0" smtClean="0"/>
              <a:t>To make a shared assembly, we require it to store in Global Assembly Cache GAC. GAC is reserved for storing assemblies and for sharing them in between different applications.</a:t>
            </a:r>
          </a:p>
          <a:p>
            <a:pPr algn="just"/>
            <a:r>
              <a:rPr lang="en-US" dirty="0" smtClean="0"/>
              <a:t>Here every assembly must have an unique name. So we need to assign strong name to assemblies before storing it in the GAC.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500" b="1" dirty="0" smtClean="0"/>
              <a:t>Pictorial representation of Shared Assembly</a:t>
            </a:r>
            <a:endParaRPr lang="en-US" sz="25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62000" y="2057400"/>
            <a:ext cx="6332209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Adding .</a:t>
            </a:r>
            <a:r>
              <a:rPr lang="en-US" dirty="0" err="1" smtClean="0"/>
              <a:t>dll</a:t>
            </a:r>
            <a:r>
              <a:rPr lang="en-US" dirty="0" smtClean="0"/>
              <a:t> in the GAC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81000" y="1905000"/>
            <a:ext cx="7408862" cy="345122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362200"/>
            <a:ext cx="7620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Location of Shared Assembly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0" y="1676400"/>
            <a:ext cx="7408862" cy="3451225"/>
          </a:xfrm>
        </p:spPr>
        <p:txBody>
          <a:bodyPr/>
          <a:lstStyle/>
          <a:p>
            <a:r>
              <a:rPr lang="en-US" dirty="0" smtClean="0"/>
              <a:t>Here our shared assembly is located.</a:t>
            </a:r>
          </a:p>
          <a:p>
            <a:endParaRPr lang="en-US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2590800"/>
            <a:ext cx="6934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33400" y="1600200"/>
            <a:ext cx="7408862" cy="3451225"/>
          </a:xfrm>
        </p:spPr>
        <p:txBody>
          <a:bodyPr/>
          <a:lstStyle/>
          <a:p>
            <a:r>
              <a:rPr lang="en-US" dirty="0" smtClean="0"/>
              <a:t>Here no separate copy of assembly is pasted in the WindowApplication3\bin\debug folder. Instead here the shared assembly from the GAC has been used.</a:t>
            </a:r>
          </a:p>
          <a:p>
            <a:endParaRPr lang="en-US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192462"/>
            <a:ext cx="7086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Global Assembly Cache?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An assembly that is shared by multiple applications is called a global assembly and is installed in the </a:t>
            </a:r>
            <a:r>
              <a:rPr lang="en-US" b="1" dirty="0" smtClean="0"/>
              <a:t>global assembly cache (GAC)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Global assembly cache is nothing but a special disk folder where all the shared assemblies are kept. </a:t>
            </a:r>
          </a:p>
          <a:p>
            <a:r>
              <a:rPr lang="en-US" dirty="0" smtClean="0"/>
              <a:t>It is located under C:\Windows\Microsoft.NET \assembly\GAC_MSIL folder on every machine running the .NET framework.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Benefits of Private Assemblies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dirty="0" smtClean="0"/>
              <a:t>Private assemblies are installed in a directory named bin\Debug located under the application directory. These files are private to the application. </a:t>
            </a:r>
          </a:p>
          <a:p>
            <a:pPr algn="just"/>
            <a:r>
              <a:rPr lang="en-US" dirty="0" smtClean="0"/>
              <a:t>It is great for small utility Assemblies/ application specific code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When you have multiple applications using one assembly, you have to deploy the assembly to the bin directory of each application.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533400"/>
            <a:ext cx="7467600" cy="4873752"/>
          </a:xfrm>
        </p:spPr>
        <p:txBody>
          <a:bodyPr/>
          <a:lstStyle/>
          <a:p>
            <a:r>
              <a:rPr lang="en-US" dirty="0" smtClean="0"/>
              <a:t>The .NET Framework uses assemblies as the fundamental unit for several purposes: 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Security </a:t>
            </a:r>
          </a:p>
          <a:p>
            <a:pPr lvl="1"/>
            <a:r>
              <a:rPr lang="en-US" dirty="0" smtClean="0"/>
              <a:t>Type Identity </a:t>
            </a:r>
          </a:p>
          <a:p>
            <a:pPr lvl="1"/>
            <a:r>
              <a:rPr lang="en-US" dirty="0" smtClean="0"/>
              <a:t>Reference Scope </a:t>
            </a:r>
          </a:p>
          <a:p>
            <a:pPr lvl="1"/>
            <a:r>
              <a:rPr lang="en-US" dirty="0" smtClean="0"/>
              <a:t>Versioning </a:t>
            </a:r>
          </a:p>
          <a:p>
            <a:pPr lvl="1"/>
            <a:r>
              <a:rPr lang="en-US" dirty="0" smtClean="0"/>
              <a:t>Deployment 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7315200" cy="884238"/>
          </a:xfrm>
        </p:spPr>
        <p:txBody>
          <a:bodyPr/>
          <a:lstStyle/>
          <a:p>
            <a:r>
              <a:rPr lang="en-US" dirty="0" smtClean="0"/>
              <a:t>Security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7467600" cy="5410200"/>
          </a:xfrm>
        </p:spPr>
        <p:txBody>
          <a:bodyPr>
            <a:noAutofit/>
          </a:bodyPr>
          <a:lstStyle/>
          <a:p>
            <a:pPr fontAlgn="t"/>
            <a:r>
              <a:rPr lang="en-US" dirty="0" smtClean="0"/>
              <a:t>An assembly is the unit at which security permissions are requested and granted. Assemblies are also the level at which you establish identity and trust. </a:t>
            </a:r>
          </a:p>
          <a:p>
            <a:pPr fontAlgn="t"/>
            <a:r>
              <a:rPr lang="en-US" dirty="0" smtClean="0"/>
              <a:t>The .NET Framework provides two mechanisms for this level of assembly security: strong names and Signcode.exe. You can also manage security by specifying the level of trust for code from a particular site or zone.</a:t>
            </a:r>
          </a:p>
          <a:p>
            <a:pPr fontAlgn="t"/>
            <a:r>
              <a:rPr lang="en-US" dirty="0" smtClean="0"/>
              <a:t>Signing an assembly with a strong name adds public key encryption to the assembly. </a:t>
            </a:r>
          </a:p>
          <a:p>
            <a:pPr fontAlgn="t"/>
            <a:r>
              <a:rPr lang="en-US" dirty="0" smtClean="0"/>
              <a:t>This ensures name uniqueness and prevents substituting another assembly with the same name for the assembly that you provided.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7315200" cy="884238"/>
          </a:xfrm>
        </p:spPr>
        <p:txBody>
          <a:bodyPr/>
          <a:lstStyle/>
          <a:p>
            <a:r>
              <a:rPr lang="en-US" dirty="0" smtClean="0"/>
              <a:t>Security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7467600" cy="5410200"/>
          </a:xfrm>
        </p:spPr>
        <p:txBody>
          <a:bodyPr>
            <a:noAutofit/>
          </a:bodyPr>
          <a:lstStyle/>
          <a:p>
            <a:pPr algn="just" fontAlgn="t"/>
            <a:r>
              <a:rPr lang="en-US" dirty="0" smtClean="0"/>
              <a:t>The signcode.exe tool embeds a digital certificate in the assembly. This allows users of the assembly to verify the identity of the assembly's developer by using a public or private trust hierarchy.</a:t>
            </a:r>
          </a:p>
          <a:p>
            <a:pPr algn="just" fontAlgn="t"/>
            <a:r>
              <a:rPr lang="en-US" dirty="0" smtClean="0"/>
              <a:t>You can choose to use either strong names, Signcode.exe, or both, to strengthen the identity of your assembly.</a:t>
            </a:r>
          </a:p>
          <a:p>
            <a:pPr algn="just" fontAlgn="t"/>
            <a:r>
              <a:rPr lang="en-US" dirty="0" smtClean="0"/>
              <a:t>The common language runtime also uses internal hashing information, in conjunction with strong names and </a:t>
            </a:r>
            <a:r>
              <a:rPr lang="en-US" dirty="0" err="1" smtClean="0"/>
              <a:t>signcode</a:t>
            </a:r>
            <a:r>
              <a:rPr lang="en-US" dirty="0" smtClean="0"/>
              <a:t>, to verify that the assembly being loaded has not been altered after it was built.</a:t>
            </a:r>
          </a:p>
          <a:p>
            <a:pPr algn="just"/>
            <a:endParaRPr lang="en-US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7315200" cy="884238"/>
          </a:xfrm>
        </p:spPr>
        <p:txBody>
          <a:bodyPr/>
          <a:lstStyle/>
          <a:p>
            <a:r>
              <a:rPr lang="en-US" dirty="0" smtClean="0"/>
              <a:t>Type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7467600" cy="5410200"/>
          </a:xfrm>
        </p:spPr>
        <p:txBody>
          <a:bodyPr>
            <a:noAutofit/>
          </a:bodyPr>
          <a:lstStyle/>
          <a:p>
            <a:pPr algn="just"/>
            <a:r>
              <a:rPr lang="en-US" dirty="0" smtClean="0"/>
              <a:t>The identity of a type depends on the assembly where that type is defined. </a:t>
            </a:r>
          </a:p>
          <a:p>
            <a:pPr algn="just"/>
            <a:r>
              <a:rPr lang="en-US" dirty="0" smtClean="0"/>
              <a:t>That is, if you define a type named </a:t>
            </a:r>
            <a:r>
              <a:rPr lang="en-US" dirty="0" err="1" smtClean="0"/>
              <a:t>DataStore</a:t>
            </a:r>
            <a:r>
              <a:rPr lang="en-US" dirty="0" smtClean="0"/>
              <a:t> in one assembly, and a type named </a:t>
            </a:r>
            <a:r>
              <a:rPr lang="en-US" dirty="0" err="1" smtClean="0"/>
              <a:t>DataStore</a:t>
            </a:r>
            <a:r>
              <a:rPr lang="en-US" dirty="0" smtClean="0"/>
              <a:t> in another assembly, the .NET Framework can tell them apart because they are in two different assemblies. </a:t>
            </a:r>
          </a:p>
          <a:p>
            <a:pPr algn="just"/>
            <a:r>
              <a:rPr lang="en-US" dirty="0" smtClean="0"/>
              <a:t>Of course you can't define two different types with the same name in the same assembly.</a:t>
            </a:r>
          </a:p>
          <a:p>
            <a:pPr algn="just"/>
            <a:endParaRPr lang="en-US" dirty="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7315200" cy="884238"/>
          </a:xfrm>
        </p:spPr>
        <p:txBody>
          <a:bodyPr/>
          <a:lstStyle/>
          <a:p>
            <a:r>
              <a:rPr lang="en-US" dirty="0" smtClean="0"/>
              <a:t>Reference Scope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7772400" cy="5410200"/>
          </a:xfrm>
        </p:spPr>
        <p:txBody>
          <a:bodyPr>
            <a:noAutofit/>
          </a:bodyPr>
          <a:lstStyle/>
          <a:p>
            <a:pPr algn="just" fontAlgn="t"/>
            <a:r>
              <a:rPr lang="en-US" sz="2200" dirty="0" smtClean="0"/>
              <a:t>The assembly is also the location of reference information in general. Each assembly contains information on references in two directions: </a:t>
            </a:r>
          </a:p>
          <a:p>
            <a:pPr algn="just" fontAlgn="t"/>
            <a:r>
              <a:rPr lang="en-US" sz="2200" dirty="0" smtClean="0"/>
              <a:t>The assembly contains metadata that specifies the types and resources within the assembly that are exposed to code outside of the assembly. </a:t>
            </a:r>
          </a:p>
          <a:p>
            <a:pPr lvl="1" algn="just" fontAlgn="t"/>
            <a:r>
              <a:rPr lang="en-US" sz="2200" dirty="0" smtClean="0"/>
              <a:t>For example, a particular assembly could expose a public type named Customer with a public property named </a:t>
            </a:r>
            <a:r>
              <a:rPr lang="en-US" sz="2200" dirty="0" err="1" smtClean="0"/>
              <a:t>AccountBalance</a:t>
            </a:r>
            <a:r>
              <a:rPr lang="en-US" sz="2200" dirty="0" smtClean="0"/>
              <a:t>. </a:t>
            </a:r>
          </a:p>
          <a:p>
            <a:pPr algn="just" fontAlgn="t"/>
            <a:r>
              <a:rPr lang="en-US" sz="2200" dirty="0" smtClean="0"/>
              <a:t>The assembly contains metadata specifying the other assemblies on which it depends. </a:t>
            </a:r>
          </a:p>
          <a:p>
            <a:pPr lvl="1" algn="just" fontAlgn="t"/>
            <a:r>
              <a:rPr lang="en-US" sz="2200" dirty="0" smtClean="0"/>
              <a:t>For example, a particular assembly might specify that it depends on the </a:t>
            </a:r>
            <a:r>
              <a:rPr lang="en-US" sz="2200" dirty="0" err="1" smtClean="0"/>
              <a:t>System.Windows.Forms.dll</a:t>
            </a:r>
            <a:r>
              <a:rPr lang="en-US" sz="2200" dirty="0" smtClean="0"/>
              <a:t> assembly. </a:t>
            </a:r>
          </a:p>
          <a:p>
            <a:pPr algn="just"/>
            <a:endParaRPr lang="en-US" sz="2200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7315200" cy="884238"/>
          </a:xfrm>
        </p:spPr>
        <p:txBody>
          <a:bodyPr/>
          <a:lstStyle/>
          <a:p>
            <a:r>
              <a:rPr lang="en-US" dirty="0" smtClean="0"/>
              <a:t>Versioning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7467600" cy="5410200"/>
          </a:xfrm>
        </p:spPr>
        <p:txBody>
          <a:bodyPr>
            <a:noAutofit/>
          </a:bodyPr>
          <a:lstStyle/>
          <a:p>
            <a:pPr algn="just" fontAlgn="t"/>
            <a:r>
              <a:rPr lang="en-US" dirty="0" smtClean="0"/>
              <a:t>Each assembly has a 128-bit version number that is presented as a set of four decimal pieces: </a:t>
            </a:r>
            <a:r>
              <a:rPr lang="en-US" dirty="0" err="1" smtClean="0"/>
              <a:t>Major.Minor.Build.Revision</a:t>
            </a:r>
            <a:endParaRPr lang="en-US" dirty="0" smtClean="0"/>
          </a:p>
          <a:p>
            <a:pPr algn="just" fontAlgn="t"/>
            <a:r>
              <a:rPr lang="en-US" dirty="0" smtClean="0"/>
              <a:t>For example, an assembly might have the version number 3.5.0.126.</a:t>
            </a:r>
          </a:p>
          <a:p>
            <a:pPr algn="just"/>
            <a:r>
              <a:rPr lang="en-US" dirty="0" smtClean="0"/>
              <a:t>By default, an assembly will only use types from the exact same assembly (name and version number) that it was built and tested with.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7315200" cy="884238"/>
          </a:xfrm>
        </p:spPr>
        <p:txBody>
          <a:bodyPr/>
          <a:lstStyle/>
          <a:p>
            <a:r>
              <a:rPr lang="en-US" dirty="0" smtClean="0"/>
              <a:t>Deployment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7467600" cy="4343400"/>
          </a:xfrm>
        </p:spPr>
        <p:txBody>
          <a:bodyPr>
            <a:noAutofit/>
          </a:bodyPr>
          <a:lstStyle/>
          <a:p>
            <a:pPr algn="just"/>
            <a:r>
              <a:rPr lang="en-US" dirty="0" smtClean="0"/>
              <a:t>Assemblies are the natural unit of deployment. </a:t>
            </a:r>
          </a:p>
          <a:p>
            <a:pPr algn="just"/>
            <a:r>
              <a:rPr lang="en-US" dirty="0" smtClean="0"/>
              <a:t>You can also deploy assemblies in other ways, including by a simple </a:t>
            </a:r>
            <a:r>
              <a:rPr lang="en-US" dirty="0" err="1" smtClean="0"/>
              <a:t>xcopy</a:t>
            </a:r>
            <a:r>
              <a:rPr lang="en-US" dirty="0" smtClean="0"/>
              <a:t> to the target system or via code download from a web site. </a:t>
            </a:r>
          </a:p>
          <a:p>
            <a:pPr algn="just"/>
            <a:r>
              <a:rPr lang="en-US" dirty="0" smtClean="0"/>
              <a:t>When you start an application, it loads other assemblies as a unit as types and resources from those assemblies are needed.</a:t>
            </a:r>
          </a:p>
          <a:p>
            <a:pPr algn="just"/>
            <a:endParaRPr lang="en-US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459</TotalTime>
  <Words>1217</Words>
  <Application>Microsoft Office PowerPoint</Application>
  <PresentationFormat>On-screen Show (4:3)</PresentationFormat>
  <Paragraphs>118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Oriel</vt:lpstr>
      <vt:lpstr>Slide 1</vt:lpstr>
      <vt:lpstr>Assembly</vt:lpstr>
      <vt:lpstr>The assembly manifest</vt:lpstr>
      <vt:lpstr>Metadata</vt:lpstr>
      <vt:lpstr>Metadata In Assembly</vt:lpstr>
      <vt:lpstr>Assemblies</vt:lpstr>
      <vt:lpstr>Assemblies</vt:lpstr>
      <vt:lpstr>Slide 8</vt:lpstr>
      <vt:lpstr>Types of assemblies</vt:lpstr>
      <vt:lpstr>Steps to create Private assembly</vt:lpstr>
      <vt:lpstr>Slide 11</vt:lpstr>
      <vt:lpstr>Shared assemblies</vt:lpstr>
      <vt:lpstr>Pictorial representation of Shared Assembly</vt:lpstr>
      <vt:lpstr>Slide 14</vt:lpstr>
      <vt:lpstr>Adding .dll in the GAC</vt:lpstr>
      <vt:lpstr>Location of Shared Assembly</vt:lpstr>
      <vt:lpstr>Slide 17</vt:lpstr>
      <vt:lpstr>What is Global Assembly Cache? </vt:lpstr>
      <vt:lpstr>Benefits of Private Assemblies </vt:lpstr>
      <vt:lpstr>Disadvantage</vt:lpstr>
      <vt:lpstr>Slide 21</vt:lpstr>
      <vt:lpstr>Security</vt:lpstr>
      <vt:lpstr>Security</vt:lpstr>
      <vt:lpstr>Type Identity</vt:lpstr>
      <vt:lpstr>Reference Scope</vt:lpstr>
      <vt:lpstr>Versioning</vt:lpstr>
      <vt:lpstr>Deployment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admin</cp:lastModifiedBy>
  <cp:revision>61</cp:revision>
  <dcterms:created xsi:type="dcterms:W3CDTF">2014-01-20T13:33:44Z</dcterms:created>
  <dcterms:modified xsi:type="dcterms:W3CDTF">2014-01-30T15:16:21Z</dcterms:modified>
</cp:coreProperties>
</file>