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FDD18-3C72-430D-AA67-98DA2BD9A36A}" type="datetimeFigureOut">
              <a:rPr lang="en-US" smtClean="0"/>
              <a:t>1/22/2013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2CE30-ED32-4AA7-89FA-B4663D2C17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066800"/>
            <a:ext cx="85344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NEED FOR PUBLIC </a:t>
            </a:r>
            <a:r>
              <a:rPr lang="en-US" b="1" dirty="0" smtClean="0"/>
              <a:t>AWARENESS</a:t>
            </a:r>
          </a:p>
          <a:p>
            <a:endParaRPr lang="en-US" b="1" dirty="0"/>
          </a:p>
          <a:p>
            <a:pPr algn="just"/>
            <a:r>
              <a:rPr lang="en-US" sz="2000" dirty="0"/>
              <a:t>As the earth’s natural resources </a:t>
            </a:r>
            <a:r>
              <a:rPr lang="en-US" sz="2000" dirty="0" smtClean="0"/>
              <a:t>are dwindling </a:t>
            </a:r>
            <a:r>
              <a:rPr lang="en-US" sz="2000" dirty="0"/>
              <a:t>and our environment </a:t>
            </a:r>
            <a:r>
              <a:rPr lang="en-US" sz="2000" dirty="0" smtClean="0"/>
              <a:t>is being </a:t>
            </a:r>
            <a:r>
              <a:rPr lang="en-US" sz="2000" dirty="0"/>
              <a:t>increasingly degraded </a:t>
            </a:r>
            <a:r>
              <a:rPr lang="en-US" sz="2000" dirty="0" smtClean="0"/>
              <a:t>by human </a:t>
            </a:r>
            <a:r>
              <a:rPr lang="en-US" sz="2000" dirty="0"/>
              <a:t>activities, it is evident </a:t>
            </a:r>
            <a:r>
              <a:rPr lang="en-US" sz="2000" dirty="0" smtClean="0"/>
              <a:t>that something </a:t>
            </a:r>
            <a:r>
              <a:rPr lang="en-US" sz="2000" dirty="0"/>
              <a:t>needs to be done. </a:t>
            </a:r>
            <a:r>
              <a:rPr lang="en-US" sz="2000" dirty="0" smtClean="0"/>
              <a:t>We often </a:t>
            </a:r>
            <a:r>
              <a:rPr lang="en-US" sz="2000" dirty="0"/>
              <a:t>feel that managing all this </a:t>
            </a:r>
            <a:r>
              <a:rPr lang="en-US" sz="2000" dirty="0" smtClean="0"/>
              <a:t>is something </a:t>
            </a:r>
            <a:r>
              <a:rPr lang="en-US" sz="2000" dirty="0"/>
              <a:t>that the </a:t>
            </a:r>
            <a:r>
              <a:rPr lang="en-US" sz="2000" dirty="0" smtClean="0"/>
              <a:t>Government should </a:t>
            </a:r>
            <a:r>
              <a:rPr lang="en-US" sz="2000" dirty="0"/>
              <a:t>do. But if we go on </a:t>
            </a:r>
            <a:r>
              <a:rPr lang="en-US" sz="2000" dirty="0" smtClean="0"/>
              <a:t>endangering our </a:t>
            </a:r>
            <a:r>
              <a:rPr lang="en-US" sz="2000" dirty="0"/>
              <a:t>environment, there is </a:t>
            </a:r>
            <a:r>
              <a:rPr lang="en-US" sz="2000" dirty="0" smtClean="0"/>
              <a:t>no </a:t>
            </a:r>
            <a:r>
              <a:rPr lang="en-US" sz="2000" dirty="0"/>
              <a:t>way in which the Government can perform </a:t>
            </a:r>
            <a:r>
              <a:rPr lang="en-US" sz="2000" dirty="0" smtClean="0"/>
              <a:t>all these </a:t>
            </a:r>
            <a:r>
              <a:rPr lang="en-US" sz="2000" dirty="0"/>
              <a:t>clean-up functions. It is the prevention </a:t>
            </a:r>
            <a:r>
              <a:rPr lang="en-US" sz="2000" dirty="0" smtClean="0"/>
              <a:t>of environment </a:t>
            </a:r>
            <a:r>
              <a:rPr lang="en-US" sz="2000" dirty="0"/>
              <a:t>degradation in which we must </a:t>
            </a:r>
            <a:r>
              <a:rPr lang="en-US" sz="2000" dirty="0" smtClean="0"/>
              <a:t>all take </a:t>
            </a:r>
            <a:r>
              <a:rPr lang="en-US" sz="2000" dirty="0"/>
              <a:t>part that must become a part of all </a:t>
            </a:r>
            <a:r>
              <a:rPr lang="en-US" sz="2000" dirty="0" smtClean="0"/>
              <a:t>our lives</a:t>
            </a:r>
            <a:r>
              <a:rPr lang="en-US" sz="2000" dirty="0"/>
              <a:t>. Just as for any disease, prevention is </a:t>
            </a:r>
            <a:r>
              <a:rPr lang="en-US" sz="2000" dirty="0" smtClean="0"/>
              <a:t>better than </a:t>
            </a:r>
            <a:r>
              <a:rPr lang="en-US" sz="2000" dirty="0"/>
              <a:t>cure. To prevent ill-effects on our </a:t>
            </a:r>
            <a:r>
              <a:rPr lang="en-US" sz="2000" dirty="0" smtClean="0"/>
              <a:t>environment by </a:t>
            </a:r>
            <a:r>
              <a:rPr lang="en-US" sz="2000" dirty="0"/>
              <a:t>our actions, is economically </a:t>
            </a:r>
            <a:r>
              <a:rPr lang="en-US" sz="2000" dirty="0" smtClean="0"/>
              <a:t>more viable </a:t>
            </a:r>
            <a:r>
              <a:rPr lang="en-US" sz="2000" dirty="0"/>
              <a:t>than cleaning up the environment </a:t>
            </a:r>
            <a:r>
              <a:rPr lang="en-US" sz="2000" dirty="0" smtClean="0"/>
              <a:t>once it </a:t>
            </a:r>
            <a:r>
              <a:rPr lang="en-US" sz="2000" dirty="0"/>
              <a:t>is </a:t>
            </a:r>
            <a:r>
              <a:rPr lang="en-US" sz="2000" dirty="0" smtClean="0"/>
              <a:t>damaged. Individually </a:t>
            </a:r>
            <a:r>
              <a:rPr lang="en-US" sz="2000" dirty="0"/>
              <a:t>we can play a </a:t>
            </a:r>
            <a:r>
              <a:rPr lang="en-US" sz="2000" dirty="0" smtClean="0"/>
              <a:t>major role </a:t>
            </a:r>
            <a:r>
              <a:rPr lang="en-US" sz="2000" dirty="0"/>
              <a:t>in environment management. We can </a:t>
            </a:r>
            <a:r>
              <a:rPr lang="en-US" sz="2000" dirty="0" smtClean="0"/>
              <a:t>reduce wasting </a:t>
            </a:r>
            <a:r>
              <a:rPr lang="en-US" sz="2000" dirty="0"/>
              <a:t>natural resources and we can </a:t>
            </a:r>
            <a:r>
              <a:rPr lang="en-US" sz="2000" dirty="0" smtClean="0"/>
              <a:t>act as </a:t>
            </a:r>
            <a:r>
              <a:rPr lang="en-US" sz="2000" dirty="0"/>
              <a:t>watchdogs that inform the </a:t>
            </a:r>
            <a:r>
              <a:rPr lang="en-US" sz="2000" dirty="0" smtClean="0"/>
              <a:t>Government about </a:t>
            </a:r>
            <a:r>
              <a:rPr lang="en-US" sz="2000" dirty="0"/>
              <a:t>sources that lead to pollution and </a:t>
            </a:r>
            <a:r>
              <a:rPr lang="en-US" sz="2000" dirty="0" smtClean="0"/>
              <a:t>degradation of </a:t>
            </a:r>
            <a:r>
              <a:rPr lang="en-US" sz="2000" dirty="0"/>
              <a:t>our environment.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751344"/>
            <a:ext cx="8458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/>
              <a:t>This can only be made possible through </a:t>
            </a:r>
            <a:r>
              <a:rPr lang="en-US" sz="2000" dirty="0" smtClean="0"/>
              <a:t>mass public </a:t>
            </a:r>
            <a:r>
              <a:rPr lang="en-US" sz="2000" dirty="0"/>
              <a:t>awareness. Mass media such as newspapers</a:t>
            </a:r>
            <a:r>
              <a:rPr lang="en-US" sz="2000" dirty="0" smtClean="0"/>
              <a:t>, radio</a:t>
            </a:r>
            <a:r>
              <a:rPr lang="en-US" sz="2000" dirty="0"/>
              <a:t>, television, strongly influence </a:t>
            </a:r>
            <a:r>
              <a:rPr lang="en-US" sz="2000" dirty="0" smtClean="0"/>
              <a:t>public opinion</a:t>
            </a:r>
            <a:r>
              <a:rPr lang="en-US" sz="2000" dirty="0"/>
              <a:t>. However, someone has to bring </a:t>
            </a:r>
            <a:r>
              <a:rPr lang="en-US" sz="2000" dirty="0" smtClean="0"/>
              <a:t>this about</a:t>
            </a:r>
            <a:r>
              <a:rPr lang="en-US" sz="2000" dirty="0"/>
              <a:t>. If each of us feels strongly about </a:t>
            </a:r>
            <a:r>
              <a:rPr lang="en-US" sz="2000" dirty="0" smtClean="0"/>
              <a:t>the environment</a:t>
            </a:r>
            <a:r>
              <a:rPr lang="en-US" sz="2000" dirty="0"/>
              <a:t>, the press and media will add </a:t>
            </a:r>
            <a:r>
              <a:rPr lang="en-US" sz="2000" dirty="0" smtClean="0"/>
              <a:t>to our </a:t>
            </a:r>
            <a:r>
              <a:rPr lang="en-US" sz="2000" dirty="0"/>
              <a:t>efforts. Politicians in a democracy </a:t>
            </a:r>
            <a:r>
              <a:rPr lang="en-US" sz="2000" dirty="0" smtClean="0"/>
              <a:t>always respond </a:t>
            </a:r>
            <a:r>
              <a:rPr lang="en-US" sz="2000" dirty="0"/>
              <a:t>positively to a strong publicly </a:t>
            </a:r>
            <a:r>
              <a:rPr lang="en-US" sz="2000" dirty="0" smtClean="0"/>
              <a:t>supported movement</a:t>
            </a:r>
            <a:r>
              <a:rPr lang="en-US" sz="2000" dirty="0"/>
              <a:t>. Thus if you join an NGO that </a:t>
            </a:r>
            <a:r>
              <a:rPr lang="en-US" sz="2000" dirty="0" smtClean="0"/>
              <a:t>supports conservation</a:t>
            </a:r>
            <a:r>
              <a:rPr lang="en-US" sz="2000" dirty="0"/>
              <a:t>, politicians will make </a:t>
            </a:r>
            <a:r>
              <a:rPr lang="en-US" sz="2000" dirty="0" smtClean="0"/>
              <a:t>green policies</a:t>
            </a:r>
            <a:r>
              <a:rPr lang="en-US" sz="2000" dirty="0"/>
              <a:t>. We are living on spaceship earth with </a:t>
            </a:r>
            <a:r>
              <a:rPr lang="en-US" sz="2000" dirty="0" smtClean="0"/>
              <a:t>a limited </a:t>
            </a:r>
            <a:r>
              <a:rPr lang="en-US" sz="2000" dirty="0"/>
              <a:t>supply of resources. Each of us is </a:t>
            </a:r>
            <a:r>
              <a:rPr lang="en-US" sz="2000" dirty="0" smtClean="0"/>
              <a:t>responsible for </a:t>
            </a:r>
            <a:r>
              <a:rPr lang="en-US" sz="2000" dirty="0"/>
              <a:t>spreading this message to as </a:t>
            </a:r>
            <a:r>
              <a:rPr lang="en-US" sz="2000" dirty="0" smtClean="0"/>
              <a:t>many people </a:t>
            </a:r>
            <a:r>
              <a:rPr lang="en-US" sz="2000" dirty="0"/>
              <a:t>as possible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Suggested </a:t>
            </a:r>
            <a:r>
              <a:rPr lang="en-US" sz="2000" dirty="0"/>
              <a:t>further activities for concerned students:</a:t>
            </a:r>
          </a:p>
          <a:p>
            <a:pPr algn="just"/>
            <a:r>
              <a:rPr lang="en-US" sz="2000" dirty="0"/>
              <a:t>• Join a group to study nature, such as </a:t>
            </a:r>
            <a:r>
              <a:rPr lang="en-US" sz="2000" dirty="0" smtClean="0"/>
              <a:t>WWFI or </a:t>
            </a:r>
            <a:r>
              <a:rPr lang="en-US" sz="2000" dirty="0"/>
              <a:t>BNHS, or another environmental group.</a:t>
            </a:r>
          </a:p>
          <a:p>
            <a:pPr algn="just"/>
            <a:r>
              <a:rPr lang="en-US" sz="2000" dirty="0"/>
              <a:t>• Begin reading newspaper articles and </a:t>
            </a:r>
            <a:r>
              <a:rPr lang="en-US" sz="2000" dirty="0" smtClean="0"/>
              <a:t>periodicals such </a:t>
            </a:r>
            <a:r>
              <a:rPr lang="en-US" sz="2000" dirty="0"/>
              <a:t>as ‘Down to Earth’, </a:t>
            </a:r>
            <a:r>
              <a:rPr lang="en-US" sz="2000" dirty="0" smtClean="0"/>
              <a:t>WWF-I newsletter</a:t>
            </a:r>
            <a:r>
              <a:rPr lang="en-US" sz="2000" dirty="0"/>
              <a:t>, BNHS Hornbill, Sanctuary magazine</a:t>
            </a:r>
            <a:r>
              <a:rPr lang="en-US" sz="2000" dirty="0" smtClean="0"/>
              <a:t>, etc</a:t>
            </a:r>
            <a:r>
              <a:rPr lang="en-US" sz="2000" dirty="0"/>
              <a:t>. that will tell you more about </a:t>
            </a:r>
            <a:r>
              <a:rPr lang="en-US" sz="2000" dirty="0" smtClean="0"/>
              <a:t>our environment</a:t>
            </a:r>
            <a:r>
              <a:rPr lang="en-US" sz="2000" dirty="0"/>
              <a:t>. There are also several </a:t>
            </a:r>
            <a:r>
              <a:rPr lang="en-US" sz="2000" dirty="0" smtClean="0"/>
              <a:t>environmental websites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/>
              <a:t>• Lobby for conserving resources by </a:t>
            </a:r>
            <a:r>
              <a:rPr lang="en-US" sz="2000" dirty="0" smtClean="0"/>
              <a:t>taking up </a:t>
            </a:r>
            <a:r>
              <a:rPr lang="en-US" sz="2000" dirty="0"/>
              <a:t>the cause of environmental issues </a:t>
            </a:r>
            <a:r>
              <a:rPr lang="en-US" sz="2000" dirty="0" smtClean="0"/>
              <a:t>during discussions </a:t>
            </a:r>
            <a:r>
              <a:rPr lang="en-US" sz="2000" dirty="0"/>
              <a:t>with friends and relatives.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751344"/>
            <a:ext cx="8077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Practice and promote issues such as </a:t>
            </a:r>
            <a:r>
              <a:rPr lang="en-US" sz="2000" dirty="0" smtClean="0"/>
              <a:t>saving paper</a:t>
            </a:r>
            <a:r>
              <a:rPr lang="en-US" sz="2000" dirty="0"/>
              <a:t>, saving water, reducing use of </a:t>
            </a:r>
            <a:r>
              <a:rPr lang="en-US" sz="2000" dirty="0" smtClean="0"/>
              <a:t>plastics, practicing </a:t>
            </a:r>
            <a:r>
              <a:rPr lang="en-US" sz="2000" dirty="0"/>
              <a:t>the 3Rs principle of reduce</a:t>
            </a:r>
            <a:r>
              <a:rPr lang="en-US" sz="2000" dirty="0" smtClean="0"/>
              <a:t>, reuse</a:t>
            </a:r>
            <a:r>
              <a:rPr lang="en-US" sz="2000" dirty="0"/>
              <a:t>, recycle, and proper waste disposal.</a:t>
            </a:r>
          </a:p>
          <a:p>
            <a:r>
              <a:rPr lang="en-US" sz="2000" dirty="0"/>
              <a:t>• Join local movements that support </a:t>
            </a:r>
            <a:r>
              <a:rPr lang="en-US" sz="2000" dirty="0" smtClean="0"/>
              <a:t>activities such </a:t>
            </a:r>
            <a:r>
              <a:rPr lang="en-US" sz="2000" dirty="0"/>
              <a:t>as saving trees in your area, go </a:t>
            </a:r>
            <a:r>
              <a:rPr lang="en-US" sz="2000" dirty="0" smtClean="0"/>
              <a:t>on nature </a:t>
            </a:r>
            <a:r>
              <a:rPr lang="en-US" sz="2000" dirty="0"/>
              <a:t>treks, recycle waste, buy </a:t>
            </a:r>
            <a:r>
              <a:rPr lang="en-US" sz="2000" dirty="0" smtClean="0"/>
              <a:t>environmentally friendly </a:t>
            </a:r>
            <a:r>
              <a:rPr lang="en-US" sz="2000" dirty="0"/>
              <a:t>products.</a:t>
            </a:r>
          </a:p>
          <a:p>
            <a:r>
              <a:rPr lang="en-US" sz="2000" dirty="0"/>
              <a:t>• Practice and promote good civic sense </a:t>
            </a:r>
            <a:r>
              <a:rPr lang="en-US" sz="2000" dirty="0" smtClean="0"/>
              <a:t>such as </a:t>
            </a:r>
            <a:r>
              <a:rPr lang="en-US" sz="2000" dirty="0"/>
              <a:t>no spitting or tobacco chewing, no</a:t>
            </a:r>
          </a:p>
          <a:p>
            <a:r>
              <a:rPr lang="en-US" sz="2000" dirty="0"/>
              <a:t>throwing garbage on the road, no </a:t>
            </a:r>
            <a:r>
              <a:rPr lang="en-US" sz="2000" dirty="0" smtClean="0"/>
              <a:t>smoking in </a:t>
            </a:r>
            <a:r>
              <a:rPr lang="en-US" sz="2000" dirty="0"/>
              <a:t>public places, no urinating or </a:t>
            </a:r>
            <a:r>
              <a:rPr lang="en-US" sz="2000" dirty="0" smtClean="0"/>
              <a:t> defecating in </a:t>
            </a:r>
            <a:r>
              <a:rPr lang="en-US" sz="2000" dirty="0"/>
              <a:t>public places.</a:t>
            </a:r>
          </a:p>
          <a:p>
            <a:r>
              <a:rPr lang="en-US" sz="2000" dirty="0"/>
              <a:t>• Take part in events </a:t>
            </a:r>
            <a:r>
              <a:rPr lang="en-US" sz="2000" dirty="0" err="1"/>
              <a:t>organised</a:t>
            </a:r>
            <a:r>
              <a:rPr lang="en-US" sz="2000" dirty="0"/>
              <a:t> on </a:t>
            </a:r>
            <a:r>
              <a:rPr lang="en-US" sz="2000" dirty="0" smtClean="0"/>
              <a:t>World Environment </a:t>
            </a:r>
            <a:r>
              <a:rPr lang="en-US" sz="2000" dirty="0"/>
              <a:t>Day, Wildlife Week, etc.</a:t>
            </a:r>
          </a:p>
          <a:p>
            <a:r>
              <a:rPr lang="en-US" sz="2000" dirty="0"/>
              <a:t>• Visit a National Park or Sanctuary, or </a:t>
            </a:r>
            <a:r>
              <a:rPr lang="en-US" sz="2000" dirty="0" smtClean="0"/>
              <a:t>spend time </a:t>
            </a:r>
            <a:r>
              <a:rPr lang="en-US" sz="2000" dirty="0"/>
              <a:t>in whatever nature you have near </a:t>
            </a:r>
            <a:r>
              <a:rPr lang="en-US" sz="2000" dirty="0" smtClean="0"/>
              <a:t>your home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534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Institutions in </a:t>
            </a:r>
            <a:r>
              <a:rPr lang="en-US" b="1" dirty="0" smtClean="0"/>
              <a:t>Environment</a:t>
            </a:r>
          </a:p>
          <a:p>
            <a:endParaRPr lang="en-US" b="1" dirty="0"/>
          </a:p>
          <a:p>
            <a:r>
              <a:rPr lang="en-US" dirty="0"/>
              <a:t>There have been several Government and </a:t>
            </a:r>
            <a:r>
              <a:rPr lang="en-US" dirty="0" smtClean="0"/>
              <a:t>Nongovernment organizations </a:t>
            </a:r>
            <a:r>
              <a:rPr lang="en-US" dirty="0"/>
              <a:t>that have led to </a:t>
            </a:r>
            <a:r>
              <a:rPr lang="en-US" dirty="0" smtClean="0"/>
              <a:t>environmental protection </a:t>
            </a:r>
            <a:r>
              <a:rPr lang="en-US" dirty="0"/>
              <a:t>in our country. They </a:t>
            </a:r>
            <a:r>
              <a:rPr lang="en-US" dirty="0" smtClean="0"/>
              <a:t>have led </a:t>
            </a:r>
            <a:r>
              <a:rPr lang="en-US" dirty="0"/>
              <a:t>to a growing interest in environmental </a:t>
            </a:r>
            <a:r>
              <a:rPr lang="en-US" dirty="0" smtClean="0"/>
              <a:t>protection and </a:t>
            </a:r>
            <a:r>
              <a:rPr lang="en-US" dirty="0"/>
              <a:t>conservation of nature and </a:t>
            </a:r>
            <a:r>
              <a:rPr lang="en-US" dirty="0" smtClean="0"/>
              <a:t>natural resources</a:t>
            </a:r>
            <a:r>
              <a:rPr lang="en-US" dirty="0"/>
              <a:t>. The traditional conservation </a:t>
            </a:r>
            <a:r>
              <a:rPr lang="en-US" dirty="0" smtClean="0"/>
              <a:t>practices that </a:t>
            </a:r>
            <a:r>
              <a:rPr lang="en-US" dirty="0"/>
              <a:t>were part of ancient India’s culture </a:t>
            </a:r>
            <a:r>
              <a:rPr lang="en-US" dirty="0" smtClean="0"/>
              <a:t>have however </a:t>
            </a:r>
            <a:r>
              <a:rPr lang="en-US" dirty="0"/>
              <a:t>gradually disappeared. Public </a:t>
            </a:r>
            <a:r>
              <a:rPr lang="en-US" dirty="0" smtClean="0"/>
              <a:t>awareness is </a:t>
            </a:r>
            <a:r>
              <a:rPr lang="en-US" dirty="0"/>
              <a:t>thus a critical need to further environmental</a:t>
            </a:r>
          </a:p>
          <a:p>
            <a:r>
              <a:rPr lang="en-US" dirty="0"/>
              <a:t>protection. Among the large number </a:t>
            </a:r>
            <a:r>
              <a:rPr lang="en-US" dirty="0" smtClean="0"/>
              <a:t>of institutions </a:t>
            </a:r>
            <a:r>
              <a:rPr lang="en-US" dirty="0"/>
              <a:t>that deal with environmental </a:t>
            </a:r>
            <a:r>
              <a:rPr lang="en-US" dirty="0" smtClean="0"/>
              <a:t>protection and </a:t>
            </a:r>
            <a:r>
              <a:rPr lang="en-US" dirty="0"/>
              <a:t>conservation, a few </a:t>
            </a:r>
            <a:r>
              <a:rPr lang="en-US" dirty="0" smtClean="0"/>
              <a:t>well-known organizations </a:t>
            </a:r>
            <a:r>
              <a:rPr lang="en-US" dirty="0"/>
              <a:t>include government </a:t>
            </a:r>
            <a:r>
              <a:rPr lang="en-US" dirty="0" err="1" smtClean="0"/>
              <a:t>organisations</a:t>
            </a:r>
            <a:r>
              <a:rPr lang="en-US" dirty="0" smtClean="0"/>
              <a:t> such </a:t>
            </a:r>
            <a:r>
              <a:rPr lang="en-US" dirty="0"/>
              <a:t>as the BSI and ZSI, and NGOs such as BNHS</a:t>
            </a:r>
            <a:r>
              <a:rPr lang="en-US" dirty="0" smtClean="0"/>
              <a:t>, WWF-I</a:t>
            </a:r>
            <a:r>
              <a:rPr lang="en-US" dirty="0"/>
              <a:t>, etc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Bombay Natural History Society (BNHS</a:t>
            </a:r>
            <a:r>
              <a:rPr lang="en-US" b="1" dirty="0" smtClean="0"/>
              <a:t>), Mumbai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28600" y="3352800"/>
            <a:ext cx="845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World Wide Fund for Nature (WWF-I), </a:t>
            </a:r>
            <a:r>
              <a:rPr lang="en-US" b="1" dirty="0" smtClean="0"/>
              <a:t>New Delhi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3657600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Center for Science and Environment (CSE</a:t>
            </a:r>
            <a:r>
              <a:rPr lang="en-US" b="1" dirty="0" smtClean="0"/>
              <a:t>), New </a:t>
            </a:r>
            <a:r>
              <a:rPr lang="en-US" b="1" dirty="0"/>
              <a:t>Delhi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" y="3962400"/>
            <a:ext cx="4589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CPR Environmental Education Centre, Madras: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4267200"/>
            <a:ext cx="800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Centre for </a:t>
            </a:r>
            <a:r>
              <a:rPr lang="fr-FR" b="1" dirty="0" err="1"/>
              <a:t>Environment</a:t>
            </a:r>
            <a:r>
              <a:rPr lang="fr-FR" b="1" dirty="0"/>
              <a:t> Education (CEE</a:t>
            </a:r>
            <a:r>
              <a:rPr lang="fr-FR" b="1" dirty="0" smtClean="0"/>
              <a:t>), </a:t>
            </a:r>
            <a:r>
              <a:rPr lang="en-US" b="1" dirty="0" err="1" smtClean="0"/>
              <a:t>Ahmedabad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600" y="45720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Bharati</a:t>
            </a:r>
            <a:r>
              <a:rPr lang="en-US" b="1" dirty="0"/>
              <a:t> </a:t>
            </a:r>
            <a:r>
              <a:rPr lang="en-US" b="1" dirty="0" err="1"/>
              <a:t>Vidyapeeth</a:t>
            </a:r>
            <a:r>
              <a:rPr lang="en-US" b="1" dirty="0"/>
              <a:t> Institute of </a:t>
            </a:r>
            <a:r>
              <a:rPr lang="en-US" b="1" dirty="0" smtClean="0"/>
              <a:t>Environment Education </a:t>
            </a:r>
            <a:r>
              <a:rPr lang="en-US" b="1" dirty="0"/>
              <a:t>and Research (BVIEER</a:t>
            </a:r>
            <a:r>
              <a:rPr lang="en-US" b="1" dirty="0" smtClean="0"/>
              <a:t>), </a:t>
            </a:r>
            <a:r>
              <a:rPr lang="en-US" b="1" dirty="0" err="1" smtClean="0"/>
              <a:t>Pune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28600" y="4876800"/>
            <a:ext cx="3948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Uttarkhand</a:t>
            </a:r>
            <a:r>
              <a:rPr lang="en-US" b="1" dirty="0"/>
              <a:t> </a:t>
            </a:r>
            <a:r>
              <a:rPr lang="en-US" b="1" dirty="0" err="1"/>
              <a:t>Seva</a:t>
            </a:r>
            <a:r>
              <a:rPr lang="en-US" b="1" dirty="0"/>
              <a:t> </a:t>
            </a:r>
            <a:r>
              <a:rPr lang="en-US" b="1" dirty="0" err="1"/>
              <a:t>Nidhi</a:t>
            </a:r>
            <a:r>
              <a:rPr lang="en-US" b="1" dirty="0"/>
              <a:t> (UKSN), </a:t>
            </a:r>
            <a:r>
              <a:rPr lang="en-US" b="1" dirty="0" err="1"/>
              <a:t>Almora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8600" y="5181600"/>
            <a:ext cx="1944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Kalpavriksh</a:t>
            </a:r>
            <a:r>
              <a:rPr lang="en-US" b="1" dirty="0"/>
              <a:t>, </a:t>
            </a:r>
            <a:r>
              <a:rPr lang="en-US" b="1" dirty="0" err="1"/>
              <a:t>Pune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8600" y="5410200"/>
            <a:ext cx="868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Salim</a:t>
            </a:r>
            <a:r>
              <a:rPr lang="en-US" b="1" dirty="0"/>
              <a:t> Ali Center for Ornithology and </a:t>
            </a:r>
            <a:r>
              <a:rPr lang="en-US" b="1" dirty="0" smtClean="0"/>
              <a:t>Natural History </a:t>
            </a:r>
            <a:r>
              <a:rPr lang="en-US" b="1" dirty="0"/>
              <a:t>(SACON), Coimbatore: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28600" y="5715000"/>
            <a:ext cx="4217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Wildlife Institute of India (WII), </a:t>
            </a:r>
            <a:r>
              <a:rPr lang="en-US" b="1" dirty="0" err="1"/>
              <a:t>Dehradun</a:t>
            </a:r>
            <a:r>
              <a:rPr lang="en-US" b="1" dirty="0"/>
              <a:t>: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28600" y="6096000"/>
            <a:ext cx="3113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Botanical Survey of India (BSI):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4800" y="6488668"/>
            <a:ext cx="3169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Zoological Survey of India (ZSI):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712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DGPandey</dc:creator>
  <cp:lastModifiedBy>DGPandey</cp:lastModifiedBy>
  <cp:revision>8</cp:revision>
  <dcterms:created xsi:type="dcterms:W3CDTF">2013-01-21T23:48:06Z</dcterms:created>
  <dcterms:modified xsi:type="dcterms:W3CDTF">2013-01-22T00:17:41Z</dcterms:modified>
</cp:coreProperties>
</file>