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10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4984-64EB-43AC-B893-9AC830EC5956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FD67-F26C-4D46-A8B3-EA9C1661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4984-64EB-43AC-B893-9AC830EC5956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FD67-F26C-4D46-A8B3-EA9C1661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4984-64EB-43AC-B893-9AC830EC5956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FD67-F26C-4D46-A8B3-EA9C1661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4984-64EB-43AC-B893-9AC830EC5956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FD67-F26C-4D46-A8B3-EA9C1661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4984-64EB-43AC-B893-9AC830EC5956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FD67-F26C-4D46-A8B3-EA9C1661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4984-64EB-43AC-B893-9AC830EC5956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FD67-F26C-4D46-A8B3-EA9C1661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4984-64EB-43AC-B893-9AC830EC5956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FD67-F26C-4D46-A8B3-EA9C1661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4984-64EB-43AC-B893-9AC830EC5956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FD67-F26C-4D46-A8B3-EA9C1661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4984-64EB-43AC-B893-9AC830EC5956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FD67-F26C-4D46-A8B3-EA9C1661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4984-64EB-43AC-B893-9AC830EC5956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FD67-F26C-4D46-A8B3-EA9C1661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4984-64EB-43AC-B893-9AC830EC5956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FD67-F26C-4D46-A8B3-EA9C1661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E4984-64EB-43AC-B893-9AC830EC5956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9FD67-F26C-4D46-A8B3-EA9C1661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990600"/>
            <a:ext cx="7772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Definition</a:t>
            </a:r>
          </a:p>
          <a:p>
            <a:endParaRPr lang="en-US" sz="2400" b="1" dirty="0"/>
          </a:p>
          <a:p>
            <a:r>
              <a:rPr lang="en-US" sz="2400" dirty="0"/>
              <a:t>Environmental studies deals with every issue </a:t>
            </a:r>
            <a:r>
              <a:rPr lang="en-US" sz="2400" dirty="0" smtClean="0"/>
              <a:t>that affects an organism.  It is essentially a multidisciplinary </a:t>
            </a:r>
            <a:r>
              <a:rPr lang="en-US" sz="2400" dirty="0"/>
              <a:t>approach that brings about </a:t>
            </a:r>
            <a:r>
              <a:rPr lang="en-US" sz="2400" dirty="0" smtClean="0"/>
              <a:t>an appreciation </a:t>
            </a:r>
            <a:r>
              <a:rPr lang="en-US" sz="2400" dirty="0"/>
              <a:t>of our natural world and </a:t>
            </a:r>
            <a:r>
              <a:rPr lang="en-US" sz="2400" dirty="0" smtClean="0"/>
              <a:t>human impacts </a:t>
            </a:r>
            <a:r>
              <a:rPr lang="en-US" sz="2400" dirty="0"/>
              <a:t>on its integrity. It is an applied </a:t>
            </a:r>
            <a:r>
              <a:rPr lang="en-US" sz="2400" dirty="0" smtClean="0"/>
              <a:t>science as </a:t>
            </a:r>
            <a:r>
              <a:rPr lang="en-US" sz="2400" dirty="0"/>
              <a:t>its seeks practical answers to making </a:t>
            </a:r>
            <a:r>
              <a:rPr lang="en-US" sz="2400" dirty="0" smtClean="0"/>
              <a:t>human civilization </a:t>
            </a:r>
            <a:r>
              <a:rPr lang="en-US" sz="2400" dirty="0"/>
              <a:t>sustainable on the earth’s finite resources</a:t>
            </a:r>
            <a:r>
              <a:rPr lang="en-US" sz="2400" dirty="0" smtClean="0"/>
              <a:t>. Its </a:t>
            </a:r>
            <a:r>
              <a:rPr lang="en-US" sz="2400" dirty="0"/>
              <a:t>components include biology, geology, chemistry</a:t>
            </a:r>
            <a:r>
              <a:rPr lang="en-US" sz="2400" dirty="0" smtClean="0"/>
              <a:t>, physics</a:t>
            </a:r>
            <a:r>
              <a:rPr lang="en-US" sz="2400" dirty="0"/>
              <a:t>, engineering, sociology, health</a:t>
            </a:r>
            <a:r>
              <a:rPr lang="en-US" sz="2400" dirty="0" smtClean="0"/>
              <a:t>, anthropology</a:t>
            </a:r>
            <a:r>
              <a:rPr lang="en-US" sz="2400" dirty="0"/>
              <a:t>, economics, statistics, </a:t>
            </a:r>
            <a:r>
              <a:rPr lang="en-US" sz="2400" dirty="0" smtClean="0"/>
              <a:t>computers and </a:t>
            </a:r>
            <a:r>
              <a:rPr lang="en-US" sz="2400" dirty="0"/>
              <a:t>philosophy.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www.greenpacks.org/wp-content/uploads/2009/03/india-traffic-ja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295400"/>
            <a:ext cx="7924800" cy="3962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www.greenkampong.com/wp-content/uploads/2009/10/china-indi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1663" y="914400"/>
            <a:ext cx="8166537" cy="56388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awsassets.panda.org/img/waterpollution_rautkari_3523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33400"/>
            <a:ext cx="8865369" cy="533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28600"/>
            <a:ext cx="84582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Scope</a:t>
            </a:r>
          </a:p>
          <a:p>
            <a:pPr algn="just"/>
            <a:r>
              <a:rPr lang="en-US" sz="2400" dirty="0"/>
              <a:t>As we look around at the area in which we live</a:t>
            </a:r>
            <a:r>
              <a:rPr lang="en-US" sz="2400" dirty="0" smtClean="0"/>
              <a:t>, we </a:t>
            </a:r>
            <a:r>
              <a:rPr lang="en-US" sz="2400" dirty="0"/>
              <a:t>see that our surroundings were originally </a:t>
            </a:r>
            <a:r>
              <a:rPr lang="en-US" sz="2400" dirty="0" smtClean="0"/>
              <a:t>a natural </a:t>
            </a:r>
            <a:r>
              <a:rPr lang="en-US" sz="2400" dirty="0"/>
              <a:t>landscape such as a forest, a river, </a:t>
            </a:r>
            <a:r>
              <a:rPr lang="en-US" sz="2400" dirty="0" smtClean="0"/>
              <a:t>a mountain</a:t>
            </a:r>
            <a:r>
              <a:rPr lang="en-US" sz="2400" dirty="0"/>
              <a:t>, a desert, or a combination of </a:t>
            </a:r>
            <a:r>
              <a:rPr lang="en-US" sz="2400" dirty="0" smtClean="0"/>
              <a:t>these elements</a:t>
            </a:r>
            <a:r>
              <a:rPr lang="en-US" sz="2400" dirty="0"/>
              <a:t>. Most of us live in landscapes that </a:t>
            </a:r>
            <a:r>
              <a:rPr lang="en-US" sz="2400" dirty="0" smtClean="0"/>
              <a:t>have been </a:t>
            </a:r>
            <a:r>
              <a:rPr lang="en-US" sz="2400" dirty="0"/>
              <a:t>heavily modified by human beings, in villages</a:t>
            </a:r>
            <a:r>
              <a:rPr lang="en-US" sz="2400" dirty="0" smtClean="0"/>
              <a:t>, towns </a:t>
            </a:r>
            <a:r>
              <a:rPr lang="en-US" sz="2400" dirty="0"/>
              <a:t>or cities. But even those of us </a:t>
            </a:r>
            <a:r>
              <a:rPr lang="en-US" sz="2400" dirty="0" smtClean="0"/>
              <a:t>who live </a:t>
            </a:r>
            <a:r>
              <a:rPr lang="en-US" sz="2400" dirty="0"/>
              <a:t>in cities get our food supply from </a:t>
            </a:r>
            <a:r>
              <a:rPr lang="en-US" sz="2400" dirty="0" smtClean="0"/>
              <a:t>surrounding villages </a:t>
            </a:r>
            <a:r>
              <a:rPr lang="en-US" sz="2400" dirty="0"/>
              <a:t>and these in turn are dependent </a:t>
            </a:r>
            <a:r>
              <a:rPr lang="en-US" sz="2400" dirty="0" smtClean="0"/>
              <a:t>on natural </a:t>
            </a:r>
            <a:r>
              <a:rPr lang="en-US" sz="2400" dirty="0"/>
              <a:t>landscapes such as forests, grasslands</a:t>
            </a:r>
            <a:r>
              <a:rPr lang="en-US" sz="2400" dirty="0" smtClean="0"/>
              <a:t>, rivers</a:t>
            </a:r>
            <a:r>
              <a:rPr lang="en-US" sz="2400" dirty="0"/>
              <a:t>, seashores, for resources such as </a:t>
            </a:r>
            <a:r>
              <a:rPr lang="en-US" sz="2400" dirty="0" smtClean="0"/>
              <a:t>water for </a:t>
            </a:r>
            <a:r>
              <a:rPr lang="en-US" sz="2400" dirty="0"/>
              <a:t>agriculture, fuel wood, fodder, and fish. </a:t>
            </a:r>
            <a:r>
              <a:rPr lang="en-US" sz="2400" dirty="0" smtClean="0"/>
              <a:t>Thus our </a:t>
            </a:r>
            <a:r>
              <a:rPr lang="en-US" sz="2400" dirty="0"/>
              <a:t>daily lives are linked with our </a:t>
            </a:r>
            <a:r>
              <a:rPr lang="en-US" sz="2400" dirty="0" smtClean="0"/>
              <a:t>surroundings and </a:t>
            </a:r>
            <a:r>
              <a:rPr lang="en-US" sz="2400" dirty="0"/>
              <a:t>inevitably affects them. We use water </a:t>
            </a:r>
            <a:r>
              <a:rPr lang="en-US" sz="2400" dirty="0" smtClean="0"/>
              <a:t>to drink </a:t>
            </a:r>
            <a:r>
              <a:rPr lang="en-US" sz="2400" dirty="0"/>
              <a:t>and for other day-to-day activities. </a:t>
            </a:r>
            <a:r>
              <a:rPr lang="en-US" sz="2400" dirty="0" smtClean="0"/>
              <a:t>We breathe </a:t>
            </a:r>
            <a:r>
              <a:rPr lang="en-US" sz="2400" dirty="0"/>
              <a:t>air, we use resources from which </a:t>
            </a:r>
            <a:r>
              <a:rPr lang="en-US" sz="2400" dirty="0" smtClean="0"/>
              <a:t>food is </a:t>
            </a:r>
            <a:r>
              <a:rPr lang="en-US" sz="2400" dirty="0"/>
              <a:t>made and we depend on the community </a:t>
            </a:r>
            <a:r>
              <a:rPr lang="en-US" sz="2400" dirty="0" smtClean="0"/>
              <a:t>of living </a:t>
            </a:r>
            <a:r>
              <a:rPr lang="en-US" sz="2400" dirty="0"/>
              <a:t>plants and animals which form a web </a:t>
            </a:r>
            <a:r>
              <a:rPr lang="en-US" sz="2400" dirty="0" smtClean="0"/>
              <a:t>of life</a:t>
            </a:r>
            <a:r>
              <a:rPr lang="en-US" sz="2400" dirty="0"/>
              <a:t>, of which we are also a part. </a:t>
            </a:r>
            <a:r>
              <a:rPr lang="en-US" sz="2400" dirty="0" smtClean="0"/>
              <a:t>Everything around </a:t>
            </a:r>
            <a:r>
              <a:rPr lang="en-US" sz="2400" dirty="0"/>
              <a:t>us forms our environment and our </a:t>
            </a:r>
            <a:r>
              <a:rPr lang="en-US" sz="2400" dirty="0" smtClean="0"/>
              <a:t>lives depend </a:t>
            </a:r>
            <a:r>
              <a:rPr lang="en-US" sz="2400" dirty="0"/>
              <a:t>on </a:t>
            </a:r>
            <a:r>
              <a:rPr lang="en-US" sz="2400" dirty="0" smtClean="0"/>
              <a:t> keeping </a:t>
            </a:r>
            <a:r>
              <a:rPr lang="en-US" sz="2400" dirty="0"/>
              <a:t>its vital systems as intact </a:t>
            </a:r>
            <a:r>
              <a:rPr lang="en-US" sz="2400" dirty="0" smtClean="0"/>
              <a:t>as possible</a:t>
            </a:r>
            <a:r>
              <a:rPr lang="en-US" sz="2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028343"/>
            <a:ext cx="8534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Our dependence on nature is so great that </a:t>
            </a:r>
            <a:r>
              <a:rPr lang="en-US" sz="2400" dirty="0" smtClean="0"/>
              <a:t>we cannot </a:t>
            </a:r>
            <a:r>
              <a:rPr lang="en-US" sz="2400" dirty="0"/>
              <a:t>continue to live without protecting </a:t>
            </a:r>
            <a:r>
              <a:rPr lang="en-US" sz="2400" dirty="0" smtClean="0"/>
              <a:t>the earth’s </a:t>
            </a:r>
            <a:r>
              <a:rPr lang="en-US" sz="2400" dirty="0"/>
              <a:t>environmental resources. Thus most </a:t>
            </a:r>
            <a:r>
              <a:rPr lang="en-US" sz="2400" dirty="0" smtClean="0"/>
              <a:t>traditions refer </a:t>
            </a:r>
            <a:r>
              <a:rPr lang="en-US" sz="2400" dirty="0"/>
              <a:t>to our environment as ‘</a:t>
            </a:r>
            <a:r>
              <a:rPr lang="en-US" sz="2400" dirty="0" smtClean="0"/>
              <a:t>Mother Nature</a:t>
            </a:r>
            <a:r>
              <a:rPr lang="en-US" sz="2400" dirty="0"/>
              <a:t>’ and most traditional societies </a:t>
            </a:r>
            <a:r>
              <a:rPr lang="en-US" sz="2400" dirty="0" smtClean="0"/>
              <a:t>have learned </a:t>
            </a:r>
            <a:r>
              <a:rPr lang="en-US" sz="2400" dirty="0"/>
              <a:t>that respecting nature is vital for </a:t>
            </a:r>
            <a:r>
              <a:rPr lang="en-US" sz="2400" dirty="0" smtClean="0"/>
              <a:t>their livelihoods</a:t>
            </a:r>
            <a:r>
              <a:rPr lang="en-US" sz="2400" dirty="0"/>
              <a:t>. This has led to many cultural </a:t>
            </a:r>
            <a:r>
              <a:rPr lang="en-US" sz="2400" dirty="0" smtClean="0"/>
              <a:t>practices that </a:t>
            </a:r>
            <a:r>
              <a:rPr lang="en-US" sz="2400" dirty="0"/>
              <a:t>helped traditional </a:t>
            </a:r>
            <a:r>
              <a:rPr lang="en-US" sz="2400" dirty="0" smtClean="0"/>
              <a:t> societies </a:t>
            </a:r>
            <a:r>
              <a:rPr lang="en-US" sz="2400" dirty="0"/>
              <a:t>protect </a:t>
            </a:r>
            <a:r>
              <a:rPr lang="en-US" sz="2400" dirty="0" smtClean="0"/>
              <a:t>and preserve </a:t>
            </a:r>
            <a:r>
              <a:rPr lang="en-US" sz="2400" dirty="0"/>
              <a:t>their natural resources. Respect </a:t>
            </a:r>
            <a:r>
              <a:rPr lang="en-US" sz="2400" dirty="0" smtClean="0"/>
              <a:t>for nature </a:t>
            </a:r>
            <a:r>
              <a:rPr lang="en-US" sz="2400" dirty="0"/>
              <a:t>and all living creatures is not new to India</a:t>
            </a:r>
            <a:r>
              <a:rPr lang="en-US" sz="2400" dirty="0" smtClean="0"/>
              <a:t>. All </a:t>
            </a:r>
            <a:r>
              <a:rPr lang="en-US" sz="2400" dirty="0"/>
              <a:t>our traditions are based on these values</a:t>
            </a:r>
            <a:r>
              <a:rPr lang="en-US" sz="2400" dirty="0" smtClean="0"/>
              <a:t>. Emperor </a:t>
            </a:r>
            <a:r>
              <a:rPr lang="en-US" sz="2400" dirty="0" err="1"/>
              <a:t>Ashoka’s</a:t>
            </a:r>
            <a:r>
              <a:rPr lang="en-US" sz="2400" dirty="0"/>
              <a:t> edict proclaimed that </a:t>
            </a:r>
            <a:r>
              <a:rPr lang="en-US" sz="2400" dirty="0" smtClean="0"/>
              <a:t>all forms </a:t>
            </a:r>
            <a:r>
              <a:rPr lang="en-US" sz="2400" dirty="0"/>
              <a:t>of life are important for our well being </a:t>
            </a:r>
            <a:r>
              <a:rPr lang="en-US" sz="2400" dirty="0" smtClean="0"/>
              <a:t>in Fourth </a:t>
            </a:r>
            <a:r>
              <a:rPr lang="en-US" sz="2400" dirty="0"/>
              <a:t>Century BC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166843"/>
            <a:ext cx="8686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Over the past 200 years however, modern </a:t>
            </a:r>
            <a:r>
              <a:rPr lang="en-US" sz="2400" dirty="0" smtClean="0"/>
              <a:t>societies began </a:t>
            </a:r>
            <a:r>
              <a:rPr lang="en-US" sz="2400" dirty="0"/>
              <a:t>to believe that easy answers to </a:t>
            </a:r>
            <a:r>
              <a:rPr lang="en-US" sz="2400" dirty="0" smtClean="0"/>
              <a:t>the question </a:t>
            </a:r>
            <a:r>
              <a:rPr lang="en-US" sz="2400" dirty="0"/>
              <a:t>of producing more resources could </a:t>
            </a:r>
            <a:r>
              <a:rPr lang="en-US" sz="2400" dirty="0" smtClean="0"/>
              <a:t>be provided </a:t>
            </a:r>
            <a:r>
              <a:rPr lang="en-US" sz="2400" dirty="0"/>
              <a:t>by means of technological innovations</a:t>
            </a:r>
            <a:r>
              <a:rPr lang="en-US" sz="2400" dirty="0" smtClean="0"/>
              <a:t>. For </a:t>
            </a:r>
            <a:r>
              <a:rPr lang="en-US" sz="2400" dirty="0"/>
              <a:t>example, though growing more food </a:t>
            </a:r>
            <a:r>
              <a:rPr lang="en-US" sz="2400" dirty="0" smtClean="0"/>
              <a:t>by using </a:t>
            </a:r>
            <a:r>
              <a:rPr lang="en-US" sz="2400" dirty="0"/>
              <a:t>fertilizers and pesticides, developing </a:t>
            </a:r>
            <a:r>
              <a:rPr lang="en-US" sz="2400" dirty="0" smtClean="0"/>
              <a:t>better strains </a:t>
            </a:r>
            <a:r>
              <a:rPr lang="en-US" sz="2400" dirty="0"/>
              <a:t>of domestic animals and crops, </a:t>
            </a:r>
            <a:r>
              <a:rPr lang="en-US" sz="2400" dirty="0" smtClean="0"/>
              <a:t>irrigating farmland </a:t>
            </a:r>
            <a:r>
              <a:rPr lang="en-US" sz="2400" dirty="0"/>
              <a:t>through mega dams </a:t>
            </a:r>
            <a:r>
              <a:rPr lang="en-US" sz="2400" dirty="0" smtClean="0"/>
              <a:t>and developing </a:t>
            </a:r>
            <a:r>
              <a:rPr lang="en-US" sz="2400" dirty="0"/>
              <a:t>industry, led to rapid </a:t>
            </a:r>
            <a:r>
              <a:rPr lang="en-US" sz="2400" dirty="0" smtClean="0"/>
              <a:t>economic growth</a:t>
            </a:r>
            <a:r>
              <a:rPr lang="en-US" sz="2400" dirty="0"/>
              <a:t>, the ill effects of this type of development</a:t>
            </a:r>
            <a:r>
              <a:rPr lang="en-US" sz="2400" dirty="0" smtClean="0"/>
              <a:t>, led </a:t>
            </a:r>
            <a:r>
              <a:rPr lang="en-US" sz="2400" dirty="0"/>
              <a:t>to environmental degradation</a:t>
            </a:r>
            <a:r>
              <a:rPr lang="en-US" sz="2400" dirty="0" smtClean="0"/>
              <a:t>. </a:t>
            </a:r>
          </a:p>
          <a:p>
            <a:pPr algn="just"/>
            <a:r>
              <a:rPr lang="en-US" sz="2400" dirty="0" smtClean="0"/>
              <a:t>The </a:t>
            </a:r>
            <a:r>
              <a:rPr lang="en-US" sz="2400" dirty="0"/>
              <a:t>industrial development and intensive </a:t>
            </a:r>
            <a:r>
              <a:rPr lang="en-US" sz="2400" dirty="0" smtClean="0"/>
              <a:t>agriculture that </a:t>
            </a:r>
            <a:r>
              <a:rPr lang="en-US" sz="2400" dirty="0"/>
              <a:t>provides the goods for our </a:t>
            </a:r>
            <a:r>
              <a:rPr lang="en-US" sz="2400" dirty="0" smtClean="0"/>
              <a:t> increasingly consumer </a:t>
            </a:r>
            <a:r>
              <a:rPr lang="en-US" sz="2400" dirty="0"/>
              <a:t>oriented society uses up </a:t>
            </a:r>
            <a:r>
              <a:rPr lang="en-US" sz="2400" dirty="0" smtClean="0"/>
              <a:t>large amounts </a:t>
            </a:r>
            <a:r>
              <a:rPr lang="en-US" sz="2400" dirty="0"/>
              <a:t>of </a:t>
            </a:r>
            <a:r>
              <a:rPr lang="en-US" sz="2400" b="1" dirty="0"/>
              <a:t>natural resources such as water</a:t>
            </a:r>
            <a:r>
              <a:rPr lang="en-US" sz="2400" b="1" dirty="0" smtClean="0"/>
              <a:t>,  </a:t>
            </a:r>
            <a:r>
              <a:rPr lang="en-US" sz="2400" dirty="0" smtClean="0"/>
              <a:t>minerals</a:t>
            </a:r>
            <a:r>
              <a:rPr lang="en-US" sz="2400" dirty="0"/>
              <a:t>, petroleum products, wood, etc. </a:t>
            </a:r>
            <a:r>
              <a:rPr lang="en-US" sz="2400" b="1" dirty="0" smtClean="0"/>
              <a:t>Nonrenewable resources</a:t>
            </a:r>
            <a:r>
              <a:rPr lang="en-US" sz="2400" b="1" dirty="0"/>
              <a:t>, such as minerals and </a:t>
            </a:r>
            <a:r>
              <a:rPr lang="en-US" sz="2400" b="1" dirty="0" smtClean="0"/>
              <a:t>oil </a:t>
            </a:r>
            <a:r>
              <a:rPr lang="en-US" sz="2400" dirty="0" smtClean="0"/>
              <a:t>are </a:t>
            </a:r>
            <a:r>
              <a:rPr lang="en-US" sz="2400" dirty="0"/>
              <a:t>those which will be exhausted in the </a:t>
            </a:r>
            <a:r>
              <a:rPr lang="en-US" sz="2400" dirty="0" smtClean="0"/>
              <a:t>future if </a:t>
            </a:r>
            <a:r>
              <a:rPr lang="en-US" sz="2400" dirty="0"/>
              <a:t>we continue to extract these without </a:t>
            </a:r>
            <a:r>
              <a:rPr lang="en-US" sz="2400" dirty="0" smtClean="0"/>
              <a:t>a thought </a:t>
            </a:r>
            <a:r>
              <a:rPr lang="en-US" sz="2400" dirty="0"/>
              <a:t>for subsequent generations. </a:t>
            </a:r>
            <a:r>
              <a:rPr lang="en-US" sz="2400" b="1" dirty="0" smtClean="0"/>
              <a:t>Renew- </a:t>
            </a:r>
            <a:r>
              <a:rPr lang="en-US" sz="2400" b="1" dirty="0"/>
              <a:t>able resources,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7630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dirty="0"/>
              <a:t>such as timber and water, </a:t>
            </a:r>
            <a:r>
              <a:rPr lang="en-US" sz="2200" dirty="0" smtClean="0"/>
              <a:t>are those </a:t>
            </a:r>
            <a:r>
              <a:rPr lang="en-US" sz="2200" dirty="0"/>
              <a:t>which can be used but can be </a:t>
            </a:r>
            <a:r>
              <a:rPr lang="en-US" sz="2200" dirty="0" smtClean="0"/>
              <a:t>regenerated by </a:t>
            </a:r>
            <a:r>
              <a:rPr lang="en-US" sz="2200" dirty="0"/>
              <a:t>natural processes such as </a:t>
            </a:r>
            <a:r>
              <a:rPr lang="en-US" sz="2200" dirty="0" smtClean="0"/>
              <a:t>re growth or rainfall</a:t>
            </a:r>
            <a:r>
              <a:rPr lang="en-US" sz="2200" dirty="0"/>
              <a:t>. But these too will be depleted if we </a:t>
            </a:r>
            <a:r>
              <a:rPr lang="en-US" sz="2200" dirty="0" smtClean="0"/>
              <a:t>continue to </a:t>
            </a:r>
            <a:r>
              <a:rPr lang="en-US" sz="2200" dirty="0"/>
              <a:t>use them faster than nature can </a:t>
            </a:r>
            <a:r>
              <a:rPr lang="en-US" sz="2200" dirty="0" smtClean="0"/>
              <a:t>replace them</a:t>
            </a:r>
            <a:r>
              <a:rPr lang="en-US" sz="2200" dirty="0"/>
              <a:t>. For example, if the removal </a:t>
            </a:r>
            <a:r>
              <a:rPr lang="en-US" sz="2200" dirty="0" smtClean="0"/>
              <a:t>of timber </a:t>
            </a:r>
            <a:r>
              <a:rPr lang="en-US" sz="2200" dirty="0"/>
              <a:t>and firewood from a forest is faster </a:t>
            </a:r>
            <a:r>
              <a:rPr lang="en-US" sz="2200" dirty="0" smtClean="0"/>
              <a:t>than the re growth </a:t>
            </a:r>
            <a:r>
              <a:rPr lang="en-US" sz="2200" dirty="0"/>
              <a:t>and regeneration of trees, it </a:t>
            </a:r>
            <a:r>
              <a:rPr lang="en-US" sz="2200" dirty="0" smtClean="0"/>
              <a:t>cannot replenish </a:t>
            </a:r>
            <a:r>
              <a:rPr lang="en-US" sz="2200" dirty="0"/>
              <a:t>the supply. And loss of forest </a:t>
            </a:r>
            <a:r>
              <a:rPr lang="en-US" sz="2200" dirty="0" smtClean="0"/>
              <a:t>cover not </a:t>
            </a:r>
            <a:r>
              <a:rPr lang="en-US" sz="2200" dirty="0"/>
              <a:t>only depletes the forest of its resources, </a:t>
            </a:r>
            <a:r>
              <a:rPr lang="en-US" sz="2200" dirty="0" smtClean="0"/>
              <a:t>such  as timber and other non-wood products, but affect </a:t>
            </a:r>
            <a:r>
              <a:rPr lang="en-US" sz="2200" dirty="0"/>
              <a:t>our water resources because an </a:t>
            </a:r>
            <a:r>
              <a:rPr lang="en-US" sz="2200" dirty="0" smtClean="0"/>
              <a:t>intact natural </a:t>
            </a:r>
            <a:r>
              <a:rPr lang="en-US" sz="2200" dirty="0"/>
              <a:t>forest acts like a sponge which </a:t>
            </a:r>
            <a:r>
              <a:rPr lang="en-US" sz="2200" dirty="0" smtClean="0"/>
              <a:t>holds water </a:t>
            </a:r>
            <a:r>
              <a:rPr lang="en-US" sz="2200" dirty="0"/>
              <a:t>and releases it slowly. Deforestation </a:t>
            </a:r>
            <a:r>
              <a:rPr lang="en-US" sz="2200" dirty="0" smtClean="0"/>
              <a:t>leads to </a:t>
            </a:r>
            <a:r>
              <a:rPr lang="en-US" sz="2200" dirty="0"/>
              <a:t>floods in the monsoon and dry rivers </a:t>
            </a:r>
            <a:r>
              <a:rPr lang="en-US" sz="2200" dirty="0" smtClean="0"/>
              <a:t>once the </a:t>
            </a:r>
            <a:r>
              <a:rPr lang="en-US" sz="2200" dirty="0"/>
              <a:t>rains are over.</a:t>
            </a:r>
          </a:p>
          <a:p>
            <a:pPr algn="just"/>
            <a:r>
              <a:rPr lang="en-US" sz="2200" dirty="0" smtClean="0"/>
              <a:t>      Such </a:t>
            </a:r>
            <a:r>
              <a:rPr lang="en-US" sz="2200" dirty="0"/>
              <a:t>multiple effects on the environment </a:t>
            </a:r>
            <a:r>
              <a:rPr lang="en-US" sz="2200" dirty="0" smtClean="0"/>
              <a:t>resulting from </a:t>
            </a:r>
            <a:r>
              <a:rPr lang="en-US" sz="2200" dirty="0"/>
              <a:t>routine human activities must </a:t>
            </a:r>
            <a:r>
              <a:rPr lang="en-US" sz="2200" dirty="0" smtClean="0"/>
              <a:t>be appreciated </a:t>
            </a:r>
            <a:r>
              <a:rPr lang="en-US" sz="2200" dirty="0"/>
              <a:t>by each one of us, if it is to </a:t>
            </a:r>
            <a:r>
              <a:rPr lang="en-US" sz="2200" dirty="0" smtClean="0"/>
              <a:t>provide us </a:t>
            </a:r>
            <a:r>
              <a:rPr lang="en-US" sz="2200" dirty="0"/>
              <a:t>with the resources we need in the long-term</a:t>
            </a:r>
            <a:r>
              <a:rPr lang="en-US" sz="2200" dirty="0" smtClean="0"/>
              <a:t>. Our </a:t>
            </a:r>
            <a:r>
              <a:rPr lang="en-US" sz="2200" dirty="0"/>
              <a:t>natural resources can be compared </a:t>
            </a:r>
            <a:r>
              <a:rPr lang="en-US" sz="2200" dirty="0" smtClean="0"/>
              <a:t>with money </a:t>
            </a:r>
            <a:r>
              <a:rPr lang="en-US" sz="2200" dirty="0"/>
              <a:t>in a bank. If we use </a:t>
            </a:r>
            <a:r>
              <a:rPr lang="en-US" sz="2200" dirty="0" smtClean="0"/>
              <a:t>it rapidly</a:t>
            </a:r>
            <a:r>
              <a:rPr lang="en-US" sz="2200" dirty="0"/>
              <a:t>, the </a:t>
            </a:r>
            <a:r>
              <a:rPr lang="en-US" sz="2200" dirty="0" smtClean="0"/>
              <a:t>capital will </a:t>
            </a:r>
            <a:r>
              <a:rPr lang="en-US" sz="2200" dirty="0"/>
              <a:t>be reduced to zero. On the other hand, </a:t>
            </a:r>
            <a:r>
              <a:rPr lang="en-US" sz="2200" dirty="0" smtClean="0"/>
              <a:t>if we </a:t>
            </a:r>
            <a:r>
              <a:rPr lang="en-US" sz="2200" dirty="0"/>
              <a:t>use only the interest, it can sustain us </a:t>
            </a:r>
            <a:r>
              <a:rPr lang="en-US" sz="2200" dirty="0" smtClean="0"/>
              <a:t>over the </a:t>
            </a:r>
            <a:r>
              <a:rPr lang="en-US" sz="2200" dirty="0"/>
              <a:t>longer term. This is called </a:t>
            </a:r>
            <a:r>
              <a:rPr lang="en-US" sz="2200" b="1" dirty="0" smtClean="0"/>
              <a:t>sustainable </a:t>
            </a:r>
            <a:r>
              <a:rPr lang="en-US" sz="2200" b="1" dirty="0" err="1" smtClean="0"/>
              <a:t>utilisation</a:t>
            </a:r>
            <a:r>
              <a:rPr lang="en-US" sz="2200" b="1" dirty="0" smtClean="0"/>
              <a:t> </a:t>
            </a:r>
            <a:r>
              <a:rPr lang="en-US" sz="2200" b="1" dirty="0"/>
              <a:t>or development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335846"/>
            <a:ext cx="8763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Importance</a:t>
            </a:r>
          </a:p>
          <a:p>
            <a:endParaRPr lang="en-US" b="1" dirty="0"/>
          </a:p>
          <a:p>
            <a:pPr algn="just"/>
            <a:r>
              <a:rPr lang="en-US" sz="2400" dirty="0"/>
              <a:t>Environment is not a single subject. It is an </a:t>
            </a:r>
            <a:r>
              <a:rPr lang="en-US" sz="2400" dirty="0" smtClean="0"/>
              <a:t>integration of </a:t>
            </a:r>
            <a:r>
              <a:rPr lang="en-US" sz="2400" dirty="0"/>
              <a:t>several subjects that include </a:t>
            </a:r>
            <a:r>
              <a:rPr lang="en-US" sz="2400" dirty="0" smtClean="0"/>
              <a:t>both Science </a:t>
            </a:r>
            <a:r>
              <a:rPr lang="en-US" sz="2400" dirty="0"/>
              <a:t>and Social Studies. To understand </a:t>
            </a:r>
            <a:r>
              <a:rPr lang="en-US" sz="2400" dirty="0" smtClean="0"/>
              <a:t>all the </a:t>
            </a:r>
            <a:r>
              <a:rPr lang="en-US" sz="2400" dirty="0"/>
              <a:t>different aspects of our environment </a:t>
            </a:r>
            <a:r>
              <a:rPr lang="en-US" sz="2400" dirty="0" smtClean="0"/>
              <a:t>we need </a:t>
            </a:r>
            <a:r>
              <a:rPr lang="en-US" sz="2400" dirty="0"/>
              <a:t>to understand biology, chemistry, physics</a:t>
            </a:r>
            <a:r>
              <a:rPr lang="en-US" sz="2400" dirty="0" smtClean="0"/>
              <a:t>, geography</a:t>
            </a:r>
            <a:r>
              <a:rPr lang="en-US" sz="2400" dirty="0"/>
              <a:t>, resource management, </a:t>
            </a:r>
            <a:r>
              <a:rPr lang="en-US" sz="2400" dirty="0" smtClean="0"/>
              <a:t>economics and </a:t>
            </a:r>
            <a:r>
              <a:rPr lang="en-US" sz="2400" dirty="0"/>
              <a:t>population issues. Thus the scope of </a:t>
            </a:r>
            <a:r>
              <a:rPr lang="en-US" sz="2400" dirty="0" smtClean="0"/>
              <a:t>environmental studies </a:t>
            </a:r>
            <a:r>
              <a:rPr lang="en-US" sz="2400" dirty="0"/>
              <a:t>is extremely wide and </a:t>
            </a:r>
            <a:r>
              <a:rPr lang="en-US" sz="2400" dirty="0" smtClean="0"/>
              <a:t>covers some </a:t>
            </a:r>
            <a:r>
              <a:rPr lang="en-US" sz="2400" dirty="0"/>
              <a:t>aspects of nearly every major discipline</a:t>
            </a:r>
            <a:r>
              <a:rPr lang="en-US" sz="2400" dirty="0" smtClean="0"/>
              <a:t>. 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 smtClean="0"/>
              <a:t>We </a:t>
            </a:r>
            <a:r>
              <a:rPr lang="en-US" sz="2400" dirty="0"/>
              <a:t>live in a world in which natural </a:t>
            </a:r>
            <a:r>
              <a:rPr lang="en-US" sz="2400" dirty="0" smtClean="0"/>
              <a:t>resources are </a:t>
            </a:r>
            <a:r>
              <a:rPr lang="en-US" sz="2400" dirty="0"/>
              <a:t>limited. Water, air, soil, minerals, oil, </a:t>
            </a:r>
            <a:r>
              <a:rPr lang="en-US" sz="2400" dirty="0" smtClean="0"/>
              <a:t>the products </a:t>
            </a:r>
            <a:r>
              <a:rPr lang="en-US" sz="2400" dirty="0"/>
              <a:t>we get from forests, grasslands, </a:t>
            </a:r>
            <a:r>
              <a:rPr lang="en-US" sz="2400" dirty="0" smtClean="0"/>
              <a:t>oceans and </a:t>
            </a:r>
            <a:r>
              <a:rPr lang="en-US" sz="2400" dirty="0"/>
              <a:t>from agriculture and livestock, are all a </a:t>
            </a:r>
            <a:r>
              <a:rPr lang="en-US" sz="2400" dirty="0" smtClean="0"/>
              <a:t>part of </a:t>
            </a:r>
            <a:r>
              <a:rPr lang="en-US" sz="2400" dirty="0"/>
              <a:t>our life support systems. Without them, </a:t>
            </a:r>
            <a:r>
              <a:rPr lang="en-US" sz="2400" dirty="0" smtClean="0"/>
              <a:t>life itself </a:t>
            </a:r>
            <a:r>
              <a:rPr lang="en-US" sz="2400" dirty="0"/>
              <a:t>would be impossible. As we keep </a:t>
            </a:r>
            <a:r>
              <a:rPr lang="en-US" sz="2400" dirty="0" smtClean="0"/>
              <a:t>increasing in </a:t>
            </a:r>
            <a:r>
              <a:rPr lang="en-US" sz="2400" dirty="0"/>
              <a:t>numbers and the quantity of resources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763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each of us uses also increases, the earth’s </a:t>
            </a:r>
            <a:r>
              <a:rPr lang="en-US" sz="2400" dirty="0" smtClean="0"/>
              <a:t>resource  base </a:t>
            </a:r>
            <a:r>
              <a:rPr lang="en-US" sz="2400" dirty="0"/>
              <a:t>must inevitably shrink. The </a:t>
            </a:r>
            <a:r>
              <a:rPr lang="en-US" sz="2400" dirty="0" smtClean="0"/>
              <a:t>earth cannot </a:t>
            </a:r>
            <a:r>
              <a:rPr lang="en-US" sz="2400" dirty="0"/>
              <a:t>be expected to sustain this </a:t>
            </a:r>
            <a:r>
              <a:rPr lang="en-US" sz="2400" dirty="0" smtClean="0"/>
              <a:t>expanding level </a:t>
            </a:r>
            <a:r>
              <a:rPr lang="en-US" sz="2400" dirty="0"/>
              <a:t>of utilization of resources. Added to this </a:t>
            </a:r>
            <a:r>
              <a:rPr lang="en-US" sz="2400" dirty="0" smtClean="0"/>
              <a:t>is misuse </a:t>
            </a:r>
            <a:r>
              <a:rPr lang="en-US" sz="2400" dirty="0"/>
              <a:t>of resources. We waste or pollute </a:t>
            </a:r>
            <a:r>
              <a:rPr lang="en-US" sz="2400" dirty="0" smtClean="0"/>
              <a:t>large amounts </a:t>
            </a:r>
            <a:r>
              <a:rPr lang="en-US" sz="2400" dirty="0"/>
              <a:t>of nature’s clean water; we </a:t>
            </a:r>
            <a:r>
              <a:rPr lang="en-US" sz="2400" dirty="0" smtClean="0"/>
              <a:t>create more </a:t>
            </a:r>
            <a:r>
              <a:rPr lang="en-US" sz="2400" dirty="0"/>
              <a:t>and more material like plastic that we </a:t>
            </a:r>
            <a:r>
              <a:rPr lang="en-US" sz="2400" dirty="0" smtClean="0"/>
              <a:t>discard after </a:t>
            </a:r>
            <a:r>
              <a:rPr lang="en-US" sz="2400" dirty="0"/>
              <a:t>a single use; and we waste </a:t>
            </a:r>
            <a:r>
              <a:rPr lang="en-US" sz="2400" dirty="0" smtClean="0"/>
              <a:t>colossal amounts </a:t>
            </a:r>
            <a:r>
              <a:rPr lang="en-US" sz="2400" dirty="0"/>
              <a:t>of food, which is discarded as garbage</a:t>
            </a:r>
            <a:r>
              <a:rPr lang="en-US" sz="2400" dirty="0" smtClean="0"/>
              <a:t>. Manufacturing </a:t>
            </a:r>
            <a:r>
              <a:rPr lang="en-US" sz="2400" dirty="0"/>
              <a:t>processes create solid </a:t>
            </a:r>
            <a:r>
              <a:rPr lang="en-US" sz="2400" dirty="0" smtClean="0"/>
              <a:t>waste byproducts </a:t>
            </a:r>
            <a:r>
              <a:rPr lang="en-US" sz="2400" dirty="0"/>
              <a:t>that are discarded, as well as </a:t>
            </a:r>
            <a:r>
              <a:rPr lang="en-US" sz="2400" dirty="0" smtClean="0"/>
              <a:t>chemicals that </a:t>
            </a:r>
            <a:r>
              <a:rPr lang="en-US" sz="2400" dirty="0"/>
              <a:t>flow out as liquid waste and </a:t>
            </a:r>
            <a:r>
              <a:rPr lang="en-US" sz="2400" dirty="0" smtClean="0"/>
              <a:t>pollute water</a:t>
            </a:r>
            <a:r>
              <a:rPr lang="en-US" sz="2400" dirty="0"/>
              <a:t>, and gases that pollute the air. </a:t>
            </a:r>
            <a:r>
              <a:rPr lang="en-US" sz="2400" dirty="0" smtClean="0"/>
              <a:t>Increasing amounts </a:t>
            </a:r>
            <a:r>
              <a:rPr lang="en-US" sz="2400" dirty="0"/>
              <a:t>of waste cannot be managed by </a:t>
            </a:r>
            <a:r>
              <a:rPr lang="en-US" sz="2400" dirty="0" smtClean="0"/>
              <a:t>natural processes</a:t>
            </a:r>
            <a:r>
              <a:rPr lang="en-US" sz="2400" dirty="0"/>
              <a:t>. These accumulate in our environment</a:t>
            </a:r>
            <a:r>
              <a:rPr lang="en-US" sz="2400" dirty="0" smtClean="0"/>
              <a:t>, leading </a:t>
            </a:r>
            <a:r>
              <a:rPr lang="en-US" sz="2400" dirty="0"/>
              <a:t>to a variety of diseases and </a:t>
            </a:r>
            <a:r>
              <a:rPr lang="en-US" sz="2400" dirty="0" smtClean="0"/>
              <a:t>other adverse </a:t>
            </a:r>
            <a:r>
              <a:rPr lang="en-US" sz="2400" dirty="0"/>
              <a:t>environmental impacts now seriously </a:t>
            </a:r>
            <a:r>
              <a:rPr lang="en-US" sz="2400" dirty="0" smtClean="0"/>
              <a:t>affecting all </a:t>
            </a:r>
            <a:r>
              <a:rPr lang="en-US" sz="2400" dirty="0"/>
              <a:t>our lives. Air pollution leads to </a:t>
            </a:r>
            <a:r>
              <a:rPr lang="en-US" sz="2400" dirty="0" smtClean="0"/>
              <a:t>respiratory diseases</a:t>
            </a:r>
            <a:r>
              <a:rPr lang="en-US" sz="2400" dirty="0"/>
              <a:t>, water pollution </a:t>
            </a:r>
            <a:r>
              <a:rPr lang="en-US" sz="2400" dirty="0" smtClean="0"/>
              <a:t>to gastro-intestinal </a:t>
            </a:r>
            <a:r>
              <a:rPr lang="en-US" sz="2400" dirty="0"/>
              <a:t>diseases, and many </a:t>
            </a:r>
            <a:r>
              <a:rPr lang="en-US" sz="2400" dirty="0" smtClean="0"/>
              <a:t>pollutants are </a:t>
            </a:r>
            <a:r>
              <a:rPr lang="en-US" sz="2400" dirty="0"/>
              <a:t>known to cause cancer.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990600"/>
            <a:ext cx="8458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Improving this situation will only happen if </a:t>
            </a:r>
            <a:r>
              <a:rPr lang="en-US" sz="2400" dirty="0" smtClean="0"/>
              <a:t>each of </a:t>
            </a:r>
            <a:r>
              <a:rPr lang="en-US" sz="2400" dirty="0"/>
              <a:t>us begins to take actions in our daily </a:t>
            </a:r>
            <a:r>
              <a:rPr lang="en-US" sz="2400" dirty="0" smtClean="0"/>
              <a:t>lives that </a:t>
            </a:r>
            <a:r>
              <a:rPr lang="en-US" sz="2400" dirty="0"/>
              <a:t>will help preserve our environmental resources</a:t>
            </a:r>
            <a:r>
              <a:rPr lang="en-US" sz="2400" dirty="0" smtClean="0"/>
              <a:t>. We </a:t>
            </a:r>
            <a:r>
              <a:rPr lang="en-US" sz="2400" dirty="0"/>
              <a:t>cannot expect </a:t>
            </a:r>
            <a:r>
              <a:rPr lang="en-US" sz="2400" dirty="0" smtClean="0"/>
              <a:t> Governments alone to </a:t>
            </a:r>
            <a:r>
              <a:rPr lang="en-US" sz="2400" dirty="0"/>
              <a:t>manage the safeguarding of the environment</a:t>
            </a:r>
            <a:r>
              <a:rPr lang="en-US" sz="2400" dirty="0" smtClean="0"/>
              <a:t>, nor </a:t>
            </a:r>
            <a:r>
              <a:rPr lang="en-US" sz="2400" dirty="0"/>
              <a:t>can we expect other people to </a:t>
            </a:r>
            <a:r>
              <a:rPr lang="en-US" sz="2400" dirty="0" smtClean="0"/>
              <a:t>prevent environmental </a:t>
            </a:r>
            <a:r>
              <a:rPr lang="en-US" sz="2400" dirty="0"/>
              <a:t>damage. We need to do it ourselves</a:t>
            </a:r>
            <a:r>
              <a:rPr lang="en-US" sz="2400" dirty="0" smtClean="0"/>
              <a:t>. It </a:t>
            </a:r>
            <a:r>
              <a:rPr lang="en-US" sz="2400" dirty="0"/>
              <a:t>is a responsibility that each of us </a:t>
            </a:r>
            <a:r>
              <a:rPr lang="en-US" sz="2400" dirty="0" smtClean="0"/>
              <a:t>must take </a:t>
            </a:r>
            <a:r>
              <a:rPr lang="en-US" sz="2400" dirty="0"/>
              <a:t>on as ones own.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rqH4fUbko2U/S63nUuZwH8I/AAAAAAAAQaw/J1pqu4Qydnw/s1600/India-Pollut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06228"/>
            <a:ext cx="7162800" cy="65754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1143</Words>
  <Application>Microsoft Office PowerPoint</Application>
  <PresentationFormat>On-screen Show (4:3)</PresentationFormat>
  <Paragraphs>17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DGPandey</dc:creator>
  <cp:lastModifiedBy>DGPandey</cp:lastModifiedBy>
  <cp:revision>10</cp:revision>
  <dcterms:created xsi:type="dcterms:W3CDTF">2013-01-02T22:38:13Z</dcterms:created>
  <dcterms:modified xsi:type="dcterms:W3CDTF">2013-01-21T03:25:31Z</dcterms:modified>
</cp:coreProperties>
</file>