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94D002-09FB-4241-95FB-FCDE5478A27A}"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4D002-09FB-4241-95FB-FCDE5478A27A}"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4D002-09FB-4241-95FB-FCDE5478A27A}"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94D002-09FB-4241-95FB-FCDE5478A27A}"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94D002-09FB-4241-95FB-FCDE5478A27A}"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94D002-09FB-4241-95FB-FCDE5478A27A}"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94D002-09FB-4241-95FB-FCDE5478A27A}" type="datetimeFigureOut">
              <a:rPr lang="en-US" smtClean="0"/>
              <a:pPr/>
              <a:t>3/5/2015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94D002-09FB-4241-95FB-FCDE5478A27A}" type="datetimeFigureOut">
              <a:rPr lang="en-US" smtClean="0"/>
              <a:pPr/>
              <a:t>3/5/2015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94D002-09FB-4241-95FB-FCDE5478A27A}" type="datetimeFigureOut">
              <a:rPr lang="en-US" smtClean="0"/>
              <a:pPr/>
              <a:t>3/5/2015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94D002-09FB-4241-95FB-FCDE5478A27A}"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94D002-09FB-4241-95FB-FCDE5478A27A}"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365C4-DCA3-4FA9-A94D-C6012E2A93E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4D002-09FB-4241-95FB-FCDE5478A27A}" type="datetimeFigureOut">
              <a:rPr lang="en-US" smtClean="0"/>
              <a:pPr/>
              <a:t>3/5/2015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365C4-DCA3-4FA9-A94D-C6012E2A93E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228600" y="304800"/>
            <a:ext cx="8610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Calibri" pitchFamily="34" charset="0"/>
                <a:cs typeface="Times New Roman" pitchFamily="18" charset="0"/>
              </a:rPr>
              <a:t>I</a:t>
            </a:r>
            <a:r>
              <a:rPr kumimoji="0" lang="en-US" sz="2400" b="1" i="0" u="none" strike="noStrike" cap="none" normalizeH="0" baseline="0" dirty="0" smtClean="0">
                <a:ln>
                  <a:noFill/>
                </a:ln>
                <a:solidFill>
                  <a:schemeClr val="tx1"/>
                </a:solidFill>
                <a:effectLst/>
                <a:ea typeface="Calibri" pitchFamily="34" charset="0"/>
                <a:cs typeface="Times New Roman" pitchFamily="18" charset="0"/>
              </a:rPr>
              <a:t>ntroduction</a:t>
            </a:r>
            <a:r>
              <a:rPr kumimoji="0" lang="en-US" sz="2400" b="0" i="0" u="none" strike="noStrike" cap="none" normalizeH="0" baseline="0" dirty="0" smtClean="0">
                <a:ln>
                  <a:noFill/>
                </a:ln>
                <a:solidFill>
                  <a:schemeClr val="tx1"/>
                </a:solidFill>
                <a:effectLst/>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Calibri" pitchFamily="34" charset="0"/>
                <a:cs typeface="Times New Roman" pitchFamily="18" charset="0"/>
              </a:rPr>
              <a:t>Today  the world is changed</a:t>
            </a:r>
            <a:r>
              <a:rPr kumimoji="0" lang="en-US" sz="2400" b="0" i="0" u="none" strike="noStrike" cap="none" normalizeH="0" dirty="0" smtClean="0">
                <a:ln>
                  <a:noFill/>
                </a:ln>
                <a:solidFill>
                  <a:schemeClr val="tx1"/>
                </a:solidFill>
                <a:effectLst/>
                <a:ea typeface="Calibri" pitchFamily="34" charset="0"/>
                <a:cs typeface="Times New Roman" pitchFamily="18" charset="0"/>
              </a:rPr>
              <a:t> , Now using electronic gadgets youth feeling more advance ,  Businessmen become more  capable of doing business , </a:t>
            </a:r>
            <a:r>
              <a:rPr lang="en-US" sz="2400" dirty="0" smtClean="0">
                <a:ea typeface="Calibri" pitchFamily="34" charset="0"/>
                <a:cs typeface="Times New Roman" pitchFamily="18" charset="0"/>
              </a:rPr>
              <a:t>and students in </a:t>
            </a:r>
            <a:r>
              <a:rPr kumimoji="0" lang="en-US" sz="2400" b="0" i="0" u="none" strike="noStrike" cap="none" normalizeH="0" baseline="0" dirty="0" smtClean="0">
                <a:ln>
                  <a:noFill/>
                </a:ln>
                <a:solidFill>
                  <a:schemeClr val="tx1"/>
                </a:solidFill>
                <a:effectLst/>
                <a:ea typeface="Calibri" pitchFamily="34" charset="0"/>
                <a:cs typeface="Times New Roman" pitchFamily="18" charset="0"/>
              </a:rPr>
              <a:t>education now system is  completely changed. Now education is not restricted in only class room teaching. Using computer , DLP projector, Audio ,video system, Computer broad band system we can share education outside of the class room, BISAG and NME-ICT are already implementing these practices  . Now using modern devices expert teacher sitting at one place shares his lecture at various places and lot many students can get benefits of his lectures, and his knowledge. Now every computer or electronic component has fixed life span. After completion of the life of electronic components, it becomes obsolete or unwanted or not for the future use. This may create the root cause for generating e waste in education systems.   </a:t>
            </a:r>
            <a:endParaRPr kumimoji="0" lang="en-US"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7346"/>
            <a:ext cx="8534400" cy="6001643"/>
          </a:xfrm>
          <a:prstGeom prst="rect">
            <a:avLst/>
          </a:prstGeom>
        </p:spPr>
        <p:txBody>
          <a:bodyPr wrap="square">
            <a:spAutoFit/>
          </a:bodyPr>
          <a:lstStyle/>
          <a:p>
            <a:pPr lvl="0" algn="just" eaLnBrk="0" fontAlgn="base" hangingPunct="0">
              <a:spcBef>
                <a:spcPct val="0"/>
              </a:spcBef>
              <a:spcAft>
                <a:spcPct val="0"/>
              </a:spcAft>
            </a:pPr>
            <a:r>
              <a:rPr lang="en-US" sz="2400" dirty="0" smtClean="0">
                <a:ea typeface="Times New Roman" pitchFamily="18" charset="0"/>
                <a:cs typeface="Times New Roman" pitchFamily="18" charset="0"/>
              </a:rPr>
              <a:t>Electronic waste or e-waste is, obsolete, broken, or unwanted electronic equipment-computers, laptops, TVs, DVD players, mobile phones, mp3 players etc.. E-waste is produced when the electronic products from our homes, schools, government offices and businesses eventually need to be discarded. While there is no generally accepted definition of e-waste, in most cases, e-waste comprises of relatively expensive and essentially durable products used for data processing, telecommunications or entertainment in private households and businesses .</a:t>
            </a:r>
            <a:endParaRPr lang="en-US" sz="2400" dirty="0" smtClean="0">
              <a:ea typeface="Times New Roman" pitchFamily="18" charset="0"/>
              <a:cs typeface="Arial" pitchFamily="34" charset="0"/>
            </a:endParaRPr>
          </a:p>
          <a:p>
            <a:pPr lvl="0" algn="just" eaLnBrk="0" fontAlgn="base" hangingPunct="0">
              <a:spcBef>
                <a:spcPct val="0"/>
              </a:spcBef>
              <a:spcAft>
                <a:spcPct val="0"/>
              </a:spcAft>
            </a:pPr>
            <a:r>
              <a:rPr lang="en-US" sz="2400" dirty="0" smtClean="0">
                <a:ea typeface="Times New Roman" pitchFamily="18" charset="0"/>
                <a:cs typeface="Arial" pitchFamily="34" charset="0"/>
              </a:rPr>
              <a:t>Public perception of e-waste is often restricted to a narrower sense, comprising mainly of end-of-life information- &amp; telecommunication equipment and consumer electronics. However, technically, electronic waste is only a subset of WEEE (Waste Electrical and Electronic Equipment). According to the OECD any appliance using an electric power supply that has reached its end-of-life would come under WEEE</a:t>
            </a:r>
            <a:r>
              <a:rPr lang="en-US" sz="2400" dirty="0" smtClean="0">
                <a:cs typeface="Arial" pitchFamily="34"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304800" y="381000"/>
            <a:ext cx="86106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Environmental Impact  of E WASTE</a:t>
            </a:r>
            <a:r>
              <a:rPr kumimoji="0" lang="en-US" sz="2800" b="0" i="0" u="none" strike="noStrike" cap="none" normalizeH="0" baseline="0" dirty="0" smtClean="0">
                <a:ln>
                  <a:noFill/>
                </a:ln>
                <a:solidFill>
                  <a:schemeClr val="tx1"/>
                </a:solidFill>
                <a:effectLst/>
                <a:ea typeface="Calibri" pitchFamily="34" charset="0"/>
                <a:cs typeface="Times New Roman" pitchFamily="18" charset="0"/>
              </a:rPr>
              <a:t> :  Generating e waste from education institutes will seriously  effect social , environmental  and health </a:t>
            </a:r>
            <a:r>
              <a:rPr kumimoji="0" lang="en-US" sz="2800" b="0" i="0" u="none" strike="noStrike" cap="none" normalizeH="0" baseline="0" dirty="0" smtClean="0">
                <a:ln>
                  <a:noFill/>
                </a:ln>
                <a:solidFill>
                  <a:schemeClr val="tx1"/>
                </a:solidFill>
                <a:effectLst/>
                <a:ea typeface="Calibri" pitchFamily="34" charset="0"/>
                <a:cs typeface="Times New Roman" pitchFamily="18" charset="0"/>
              </a:rPr>
              <a:t>relevance's </a:t>
            </a:r>
            <a:r>
              <a:rPr kumimoji="0" lang="en-US" sz="2800" b="0" i="0" u="none" strike="noStrike" cap="none" normalizeH="0" baseline="0" dirty="0" smtClean="0">
                <a:ln>
                  <a:noFill/>
                </a:ln>
                <a:solidFill>
                  <a:schemeClr val="tx1"/>
                </a:solidFill>
                <a:effectLst/>
                <a:ea typeface="Calibri" pitchFamily="34" charset="0"/>
                <a:cs typeface="Times New Roman" pitchFamily="18" charset="0"/>
              </a:rPr>
              <a:t>. If we dump it carelessly it will occupy useless space and if we sell out to waste dealers they will try to earn money by extracting precious metals but they are not aware of the seriousness of environmental pollution. Plastic non degradable materials are harmful for farmland. This will directly affect human beings. </a:t>
            </a:r>
            <a:r>
              <a:rPr kumimoji="0" lang="en-US" sz="2800" b="0" i="0" u="none" strike="noStrike" cap="none" normalizeH="0" baseline="0" dirty="0" err="1" smtClean="0">
                <a:ln>
                  <a:noFill/>
                </a:ln>
                <a:solidFill>
                  <a:schemeClr val="tx1"/>
                </a:solidFill>
                <a:effectLst/>
                <a:ea typeface="Calibri" pitchFamily="34" charset="0"/>
                <a:cs typeface="Times New Roman" pitchFamily="18" charset="0"/>
              </a:rPr>
              <a:t>Mireike</a:t>
            </a:r>
            <a:r>
              <a:rPr kumimoji="0" lang="en-US" sz="2800" b="0"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0" i="0" u="none" strike="noStrike" cap="none" normalizeH="0" baseline="0" dirty="0" err="1" smtClean="0">
                <a:ln>
                  <a:noFill/>
                </a:ln>
                <a:solidFill>
                  <a:schemeClr val="tx1"/>
                </a:solidFill>
                <a:effectLst/>
                <a:ea typeface="Calibri" pitchFamily="34" charset="0"/>
                <a:cs typeface="Times New Roman" pitchFamily="18" charset="0"/>
              </a:rPr>
              <a:t>Buth</a:t>
            </a:r>
            <a:r>
              <a:rPr kumimoji="0" lang="en-US" sz="2800" b="0" i="0" u="none" strike="noStrike" cap="none" normalizeH="0" baseline="0" dirty="0" smtClean="0">
                <a:ln>
                  <a:noFill/>
                </a:ln>
                <a:solidFill>
                  <a:schemeClr val="tx1"/>
                </a:solidFill>
                <a:effectLst/>
                <a:ea typeface="Calibri" pitchFamily="34" charset="0"/>
                <a:cs typeface="Times New Roman" pitchFamily="18" charset="0"/>
              </a:rPr>
              <a:t> had referred in his paper  “The environmental impact of e waste”, the hazards of chemical found in e waste  in which he mentioned about the electronic components and its  chemical properties It is very risky for human’s health.</a:t>
            </a:r>
            <a:endParaRPr kumimoji="0" lang="en-US"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199" y="1397000"/>
          <a:ext cx="8077201" cy="4983988"/>
        </p:xfrm>
        <a:graphic>
          <a:graphicData uri="http://schemas.openxmlformats.org/drawingml/2006/table">
            <a:tbl>
              <a:tblPr/>
              <a:tblGrid>
                <a:gridCol w="2692400"/>
                <a:gridCol w="2692400"/>
                <a:gridCol w="2692401"/>
              </a:tblGrid>
              <a:tr h="325120">
                <a:tc>
                  <a:txBody>
                    <a:bodyPr/>
                    <a:lstStyle/>
                    <a:p>
                      <a:pPr marL="0" marR="0">
                        <a:lnSpc>
                          <a:spcPct val="115000"/>
                        </a:lnSpc>
                        <a:spcBef>
                          <a:spcPts val="0"/>
                        </a:spcBef>
                        <a:spcAft>
                          <a:spcPts val="0"/>
                        </a:spcAft>
                      </a:pPr>
                      <a:r>
                        <a:rPr lang="en-US" sz="1400">
                          <a:latin typeface="+mn-lt"/>
                          <a:ea typeface="Calibri"/>
                          <a:cs typeface="Times New Roman"/>
                        </a:rPr>
                        <a:t>Substance</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Occurrence  in e-waste</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Environmental and health relevance</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560">
                <a:tc gridSpan="3">
                  <a:txBody>
                    <a:bodyPr/>
                    <a:lstStyle/>
                    <a:p>
                      <a:pPr marL="0" marR="0">
                        <a:lnSpc>
                          <a:spcPct val="115000"/>
                        </a:lnSpc>
                        <a:spcBef>
                          <a:spcPts val="0"/>
                        </a:spcBef>
                        <a:spcAft>
                          <a:spcPts val="0"/>
                        </a:spcAft>
                      </a:pPr>
                      <a:r>
                        <a:rPr lang="en-US" sz="1400">
                          <a:latin typeface="+mn-lt"/>
                          <a:ea typeface="Calibri"/>
                          <a:cs typeface="Times New Roman"/>
                        </a:rPr>
                        <a:t>HELOGENATED COMPOUNDS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137920">
                <a:tc>
                  <a:txBody>
                    <a:bodyPr/>
                    <a:lstStyle/>
                    <a:p>
                      <a:pPr marL="0" marR="0">
                        <a:lnSpc>
                          <a:spcPct val="115000"/>
                        </a:lnSpc>
                        <a:spcBef>
                          <a:spcPts val="0"/>
                        </a:spcBef>
                        <a:spcAft>
                          <a:spcPts val="0"/>
                        </a:spcAft>
                      </a:pPr>
                      <a:r>
                        <a:rPr lang="en-US" sz="1400">
                          <a:latin typeface="+mn-lt"/>
                          <a:ea typeface="Calibri"/>
                          <a:cs typeface="Times New Roman"/>
                        </a:rPr>
                        <a:t>PCB</a:t>
                      </a:r>
                    </a:p>
                    <a:p>
                      <a:pPr marL="0" marR="0">
                        <a:lnSpc>
                          <a:spcPct val="115000"/>
                        </a:lnSpc>
                        <a:spcBef>
                          <a:spcPts val="0"/>
                        </a:spcBef>
                        <a:spcAft>
                          <a:spcPts val="0"/>
                        </a:spcAft>
                      </a:pPr>
                      <a:r>
                        <a:rPr lang="en-US" sz="1400">
                          <a:latin typeface="+mn-lt"/>
                          <a:ea typeface="Calibri"/>
                          <a:cs typeface="Times New Roman"/>
                        </a:rPr>
                        <a:t>(Polychlorinated biphenyls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Condensers , transformers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Cause cancer , effects on the immune system, reproductive system, nervous system , endocrine system and other health effects ,Persistent and bio-accumulative.</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7920">
                <a:tc>
                  <a:txBody>
                    <a:bodyPr/>
                    <a:lstStyle/>
                    <a:p>
                      <a:pPr marL="0" marR="0">
                        <a:lnSpc>
                          <a:spcPct val="115000"/>
                        </a:lnSpc>
                        <a:spcBef>
                          <a:spcPts val="0"/>
                        </a:spcBef>
                        <a:spcAft>
                          <a:spcPts val="0"/>
                        </a:spcAft>
                      </a:pPr>
                      <a:r>
                        <a:rPr lang="en-US" sz="1400">
                          <a:latin typeface="+mn-lt"/>
                          <a:ea typeface="Calibri"/>
                          <a:cs typeface="Times New Roman"/>
                        </a:rPr>
                        <a:t>TBBA (tetrabromo-bisphenol-A) PBB (polybrominated biphenyls) PBDE (polybrominated diphenyl ethers)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Fire retardants for plastics (thermoplastic components , cable insulation). TBBA is presently the most widely used flame retardant in printed wiring boards and covers for components.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mn-lt"/>
                        <a:ea typeface="Calibri"/>
                        <a:cs typeface="Times New Roman"/>
                      </a:endParaRPr>
                    </a:p>
                    <a:p>
                      <a:pPr marL="0" marR="0">
                        <a:lnSpc>
                          <a:spcPct val="115000"/>
                        </a:lnSpc>
                        <a:spcBef>
                          <a:spcPts val="0"/>
                        </a:spcBef>
                        <a:spcAft>
                          <a:spcPts val="0"/>
                        </a:spcAft>
                      </a:pPr>
                      <a:r>
                        <a:rPr lang="en-US" sz="1400">
                          <a:latin typeface="+mn-lt"/>
                          <a:ea typeface="Calibri"/>
                          <a:cs typeface="Times New Roman"/>
                        </a:rPr>
                        <a:t>Can cause long-term period injuries to health. Acutely poisonous when burned.</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7680">
                <a:tc>
                  <a:txBody>
                    <a:bodyPr/>
                    <a:lstStyle/>
                    <a:p>
                      <a:pPr marL="0" marR="0">
                        <a:lnSpc>
                          <a:spcPct val="115000"/>
                        </a:lnSpc>
                        <a:spcBef>
                          <a:spcPts val="0"/>
                        </a:spcBef>
                        <a:spcAft>
                          <a:spcPts val="0"/>
                        </a:spcAft>
                      </a:pPr>
                      <a:r>
                        <a:rPr lang="en-US" sz="1400">
                          <a:latin typeface="+mn-lt"/>
                          <a:ea typeface="Calibri"/>
                          <a:cs typeface="Times New Roman"/>
                        </a:rPr>
                        <a:t>Chlorofluorocarbon</a:t>
                      </a:r>
                    </a:p>
                    <a:p>
                      <a:pPr marL="0" marR="0">
                        <a:lnSpc>
                          <a:spcPct val="115000"/>
                        </a:lnSpc>
                        <a:spcBef>
                          <a:spcPts val="0"/>
                        </a:spcBef>
                        <a:spcAft>
                          <a:spcPts val="0"/>
                        </a:spcAft>
                      </a:pPr>
                      <a:r>
                        <a:rPr lang="en-US" sz="1400">
                          <a:latin typeface="+mn-lt"/>
                          <a:ea typeface="Calibri"/>
                          <a:cs typeface="Times New Roman"/>
                        </a:rPr>
                        <a:t>(CFC)</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Cooling unit , insulation foam.</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mn-lt"/>
                          <a:ea typeface="Calibri"/>
                          <a:cs typeface="Times New Roman"/>
                        </a:rPr>
                        <a:t>Combustion of halogenated substances. May cause toxic emissions.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2800">
                <a:tc>
                  <a:txBody>
                    <a:bodyPr/>
                    <a:lstStyle/>
                    <a:p>
                      <a:pPr marL="0" marR="0">
                        <a:lnSpc>
                          <a:spcPct val="115000"/>
                        </a:lnSpc>
                        <a:spcBef>
                          <a:spcPts val="0"/>
                        </a:spcBef>
                        <a:spcAft>
                          <a:spcPts val="0"/>
                        </a:spcAft>
                      </a:pPr>
                      <a:endParaRPr lang="en-US" sz="1400">
                        <a:latin typeface="+mn-lt"/>
                        <a:ea typeface="Calibri"/>
                        <a:cs typeface="Times New Roman"/>
                      </a:endParaRPr>
                    </a:p>
                    <a:p>
                      <a:pPr marL="0" marR="0">
                        <a:lnSpc>
                          <a:spcPct val="115000"/>
                        </a:lnSpc>
                        <a:spcBef>
                          <a:spcPts val="0"/>
                        </a:spcBef>
                        <a:spcAft>
                          <a:spcPts val="0"/>
                        </a:spcAft>
                      </a:pPr>
                      <a:r>
                        <a:rPr lang="en-US" sz="1400">
                          <a:latin typeface="+mn-lt"/>
                          <a:ea typeface="Calibri"/>
                          <a:cs typeface="Times New Roman"/>
                        </a:rPr>
                        <a:t>PVC (polyvinyl chloride)</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mn-lt"/>
                        <a:ea typeface="Calibri"/>
                        <a:cs typeface="Times New Roman"/>
                      </a:endParaRPr>
                    </a:p>
                    <a:p>
                      <a:pPr marL="0" marR="0">
                        <a:lnSpc>
                          <a:spcPct val="115000"/>
                        </a:lnSpc>
                        <a:spcBef>
                          <a:spcPts val="0"/>
                        </a:spcBef>
                        <a:spcAft>
                          <a:spcPts val="0"/>
                        </a:spcAft>
                      </a:pPr>
                      <a:r>
                        <a:rPr lang="en-US" sz="1400">
                          <a:latin typeface="+mn-lt"/>
                          <a:ea typeface="Calibri"/>
                          <a:cs typeface="Times New Roman"/>
                        </a:rPr>
                        <a:t>Cable insulation</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mn-lt"/>
                          <a:ea typeface="Calibri"/>
                          <a:cs typeface="Times New Roman"/>
                        </a:rPr>
                        <a:t>High temperature processing of cables. May release chlorine, which is converted to dioxins and furans.</a:t>
                      </a:r>
                    </a:p>
                  </a:txBody>
                  <a:tcPr marL="48931" marR="489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1378458"/>
          <a:ext cx="8382000" cy="4828935"/>
        </p:xfrm>
        <a:graphic>
          <a:graphicData uri="http://schemas.openxmlformats.org/drawingml/2006/table">
            <a:tbl>
              <a:tblPr/>
              <a:tblGrid>
                <a:gridCol w="2379101"/>
                <a:gridCol w="3208900"/>
                <a:gridCol w="2793999"/>
              </a:tblGrid>
              <a:tr h="225778">
                <a:tc gridSpan="3">
                  <a:txBody>
                    <a:bodyPr/>
                    <a:lstStyle/>
                    <a:p>
                      <a:pPr marL="0" marR="0">
                        <a:lnSpc>
                          <a:spcPct val="115000"/>
                        </a:lnSpc>
                        <a:spcBef>
                          <a:spcPts val="0"/>
                        </a:spcBef>
                        <a:spcAft>
                          <a:spcPts val="0"/>
                        </a:spcAft>
                      </a:pPr>
                      <a:r>
                        <a:rPr lang="en-US" sz="1600">
                          <a:latin typeface="Times New Roman"/>
                          <a:ea typeface="Calibri"/>
                          <a:cs typeface="Times New Roman"/>
                        </a:rPr>
                        <a:t>HEAVY METALS AND OTHER METALS</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77333">
                <a:tc>
                  <a:txBody>
                    <a:bodyPr/>
                    <a:lstStyle/>
                    <a:p>
                      <a:pPr marL="0" marR="0">
                        <a:lnSpc>
                          <a:spcPct val="115000"/>
                        </a:lnSpc>
                        <a:spcBef>
                          <a:spcPts val="0"/>
                        </a:spcBef>
                        <a:spcAft>
                          <a:spcPts val="0"/>
                        </a:spcAft>
                      </a:pPr>
                      <a:r>
                        <a:rPr lang="en-US" sz="1600">
                          <a:latin typeface="Times New Roman"/>
                          <a:ea typeface="Calibri"/>
                          <a:cs typeface="Times New Roman"/>
                        </a:rPr>
                        <a:t>Arsenic</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Small quantities in the form of gallium arsenide within light emitting diodes</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Acutely poisonous and on a long-term perspective injurious to health.</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1556">
                <a:tc>
                  <a:txBody>
                    <a:bodyPr/>
                    <a:lstStyle/>
                    <a:p>
                      <a:pPr marL="0" marR="0">
                        <a:lnSpc>
                          <a:spcPct val="115000"/>
                        </a:lnSpc>
                        <a:spcBef>
                          <a:spcPts val="0"/>
                        </a:spcBef>
                        <a:spcAft>
                          <a:spcPts val="0"/>
                        </a:spcAft>
                      </a:pPr>
                      <a:r>
                        <a:rPr lang="en-US" sz="1600">
                          <a:latin typeface="Times New Roman"/>
                          <a:ea typeface="Calibri"/>
                          <a:cs typeface="Times New Roman"/>
                        </a:rPr>
                        <a:t>Barium</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Getters in CRT</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May develop explosive gases (hydrogen) if wetted</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3111">
                <a:tc>
                  <a:txBody>
                    <a:bodyPr/>
                    <a:lstStyle/>
                    <a:p>
                      <a:pPr marL="0" marR="0">
                        <a:lnSpc>
                          <a:spcPct val="115000"/>
                        </a:lnSpc>
                        <a:spcBef>
                          <a:spcPts val="0"/>
                        </a:spcBef>
                        <a:spcAft>
                          <a:spcPts val="0"/>
                        </a:spcAft>
                      </a:pPr>
                      <a:r>
                        <a:rPr lang="en-US" sz="1600">
                          <a:latin typeface="Times New Roman"/>
                          <a:ea typeface="Calibri"/>
                          <a:cs typeface="Times New Roman"/>
                        </a:rPr>
                        <a:t>Beryllium</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Power supply boxes which contain silicon controlled rectifiers , beam line components</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Harmful if inhaled.</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3111">
                <a:tc>
                  <a:txBody>
                    <a:bodyPr/>
                    <a:lstStyle/>
                    <a:p>
                      <a:pPr marL="0" marR="0">
                        <a:lnSpc>
                          <a:spcPct val="115000"/>
                        </a:lnSpc>
                        <a:spcBef>
                          <a:spcPts val="0"/>
                        </a:spcBef>
                        <a:spcAft>
                          <a:spcPts val="0"/>
                        </a:spcAft>
                      </a:pPr>
                      <a:r>
                        <a:rPr lang="en-US" sz="1600">
                          <a:latin typeface="Times New Roman"/>
                          <a:ea typeface="Calibri"/>
                          <a:cs typeface="Times New Roman"/>
                        </a:rPr>
                        <a:t>Cadmium</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Printer inks, toners , fluorescent layer (CRT screens)</a:t>
                      </a:r>
                      <a:endParaRPr lang="en-US" sz="1600">
                        <a:latin typeface="Calibri"/>
                        <a:ea typeface="Calibri"/>
                        <a:cs typeface="Times New Roman"/>
                      </a:endParaRPr>
                    </a:p>
                    <a:p>
                      <a:pPr marL="0" marR="0">
                        <a:lnSpc>
                          <a:spcPct val="115000"/>
                        </a:lnSpc>
                        <a:spcBef>
                          <a:spcPts val="0"/>
                        </a:spcBef>
                        <a:spcAft>
                          <a:spcPts val="0"/>
                        </a:spcAft>
                      </a:pPr>
                      <a:r>
                        <a:rPr lang="en-US" sz="1600">
                          <a:latin typeface="Times New Roman"/>
                          <a:ea typeface="Calibri"/>
                          <a:cs typeface="Times New Roman"/>
                        </a:rPr>
                        <a:t>Rechargeable NiCd-batteries ,</a:t>
                      </a:r>
                      <a:endParaRPr lang="en-US" sz="1600">
                        <a:latin typeface="Calibri"/>
                        <a:ea typeface="Calibri"/>
                        <a:cs typeface="Times New Roman"/>
                      </a:endParaRPr>
                    </a:p>
                    <a:p>
                      <a:pPr marL="0" marR="0">
                        <a:lnSpc>
                          <a:spcPct val="115000"/>
                        </a:lnSpc>
                        <a:spcBef>
                          <a:spcPts val="0"/>
                        </a:spcBef>
                        <a:spcAft>
                          <a:spcPts val="0"/>
                        </a:spcAft>
                      </a:pPr>
                      <a:r>
                        <a:rPr lang="en-US" sz="1600">
                          <a:latin typeface="Times New Roman"/>
                          <a:ea typeface="Calibri"/>
                          <a:cs typeface="Times New Roman"/>
                        </a:rPr>
                        <a:t>Photocopying machines.</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Acutely poisonous and  injurious to health on a long term perspective.</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3111">
                <a:tc>
                  <a:txBody>
                    <a:bodyPr/>
                    <a:lstStyle/>
                    <a:p>
                      <a:pPr marL="0" marR="0">
                        <a:lnSpc>
                          <a:spcPct val="115000"/>
                        </a:lnSpc>
                        <a:spcBef>
                          <a:spcPts val="0"/>
                        </a:spcBef>
                        <a:spcAft>
                          <a:spcPts val="0"/>
                        </a:spcAft>
                      </a:pPr>
                      <a:r>
                        <a:rPr lang="en-US" sz="1600">
                          <a:latin typeface="Times New Roman"/>
                          <a:ea typeface="Calibri"/>
                          <a:cs typeface="Times New Roman"/>
                        </a:rPr>
                        <a:t>Chromium VI</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Data tapes , floppy-disks</a:t>
                      </a:r>
                      <a:endParaRPr lang="en-US" sz="160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Acutely poisonous and  injurious to health on a long term perspective causes allergic reactions</a:t>
                      </a:r>
                      <a:endParaRPr lang="en-US" sz="1600" dirty="0">
                        <a:latin typeface="Calibri"/>
                        <a:ea typeface="Calibri"/>
                        <a:cs typeface="Times New Roman"/>
                      </a:endParaRP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33400" y="838200"/>
          <a:ext cx="7924799" cy="5186038"/>
        </p:xfrm>
        <a:graphic>
          <a:graphicData uri="http://schemas.openxmlformats.org/drawingml/2006/table">
            <a:tbl>
              <a:tblPr/>
              <a:tblGrid>
                <a:gridCol w="2249332"/>
                <a:gridCol w="3033868"/>
                <a:gridCol w="2641599"/>
              </a:tblGrid>
              <a:tr h="1165003">
                <a:tc>
                  <a:txBody>
                    <a:bodyPr/>
                    <a:lstStyle/>
                    <a:p>
                      <a:pPr marL="0" marR="0">
                        <a:lnSpc>
                          <a:spcPct val="115000"/>
                        </a:lnSpc>
                        <a:spcBef>
                          <a:spcPts val="0"/>
                        </a:spcBef>
                        <a:spcAft>
                          <a:spcPts val="0"/>
                        </a:spcAft>
                      </a:pPr>
                      <a:r>
                        <a:rPr lang="en-US" sz="1600">
                          <a:latin typeface="+mn-lt"/>
                          <a:ea typeface="Calibri"/>
                          <a:cs typeface="Times New Roman"/>
                        </a:rPr>
                        <a:t>Lead</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CRT screens , batteries , printed wiring boards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Causes damage to the nervous system, circulatory system, kidneys. Causes learning disabilities.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800">
                <a:tc>
                  <a:txBody>
                    <a:bodyPr/>
                    <a:lstStyle/>
                    <a:p>
                      <a:pPr marL="0" marR="0">
                        <a:lnSpc>
                          <a:spcPct val="115000"/>
                        </a:lnSpc>
                        <a:spcBef>
                          <a:spcPts val="0"/>
                        </a:spcBef>
                        <a:spcAft>
                          <a:spcPts val="0"/>
                        </a:spcAft>
                      </a:pPr>
                      <a:r>
                        <a:rPr lang="en-US" sz="1600">
                          <a:latin typeface="+mn-lt"/>
                          <a:ea typeface="Calibri"/>
                          <a:cs typeface="Times New Roman"/>
                        </a:rPr>
                        <a:t>Lithium</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Li- batteries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May develop explosive gases (Hydrogen) if wetted.</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5003">
                <a:tc>
                  <a:txBody>
                    <a:bodyPr/>
                    <a:lstStyle/>
                    <a:p>
                      <a:pPr marL="0" marR="0">
                        <a:lnSpc>
                          <a:spcPct val="115000"/>
                        </a:lnSpc>
                        <a:spcBef>
                          <a:spcPts val="0"/>
                        </a:spcBef>
                        <a:spcAft>
                          <a:spcPts val="0"/>
                        </a:spcAft>
                      </a:pPr>
                      <a:r>
                        <a:rPr lang="en-US" sz="1600">
                          <a:latin typeface="+mn-lt"/>
                          <a:ea typeface="Calibri"/>
                          <a:cs typeface="Times New Roman"/>
                        </a:rPr>
                        <a:t>Mercury</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Fluorescent lamps that provide backlighting in LCDs, some alkaline batteries and mercury wetted switches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Acutely poisonous and injurious to health on a long term perspective</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800">
                <a:tc>
                  <a:txBody>
                    <a:bodyPr/>
                    <a:lstStyle/>
                    <a:p>
                      <a:pPr marL="0" marR="0">
                        <a:lnSpc>
                          <a:spcPct val="115000"/>
                        </a:lnSpc>
                        <a:spcBef>
                          <a:spcPts val="0"/>
                        </a:spcBef>
                        <a:spcAft>
                          <a:spcPts val="0"/>
                        </a:spcAft>
                      </a:pPr>
                      <a:r>
                        <a:rPr lang="en-US" sz="1600">
                          <a:latin typeface="+mn-lt"/>
                          <a:ea typeface="Calibri"/>
                          <a:cs typeface="Times New Roman"/>
                        </a:rPr>
                        <a:t>Nickel</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Rechargeable Ni Cd-batteries , NiMH-batteries, electron gun </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May cause allergic reactions.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98">
                <a:tc>
                  <a:txBody>
                    <a:bodyPr/>
                    <a:lstStyle/>
                    <a:p>
                      <a:pPr marL="0" marR="0">
                        <a:lnSpc>
                          <a:spcPct val="115000"/>
                        </a:lnSpc>
                        <a:spcBef>
                          <a:spcPts val="0"/>
                        </a:spcBef>
                        <a:spcAft>
                          <a:spcPts val="0"/>
                        </a:spcAft>
                      </a:pPr>
                      <a:r>
                        <a:rPr lang="en-US" sz="1600">
                          <a:latin typeface="+mn-lt"/>
                          <a:ea typeface="Calibri"/>
                          <a:cs typeface="Times New Roman"/>
                        </a:rPr>
                        <a:t>Rare earth elements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Fluorescent  layer (CRT- screen)</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Irritates skin and eyes/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800">
                <a:tc>
                  <a:txBody>
                    <a:bodyPr/>
                    <a:lstStyle/>
                    <a:p>
                      <a:pPr marL="0" marR="0">
                        <a:lnSpc>
                          <a:spcPct val="115000"/>
                        </a:lnSpc>
                        <a:spcBef>
                          <a:spcPts val="0"/>
                        </a:spcBef>
                        <a:spcAft>
                          <a:spcPts val="0"/>
                        </a:spcAft>
                      </a:pPr>
                      <a:r>
                        <a:rPr lang="en-US" sz="1600">
                          <a:latin typeface="+mn-lt"/>
                          <a:ea typeface="Calibri"/>
                          <a:cs typeface="Times New Roman"/>
                        </a:rPr>
                        <a:t>Selenium</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Older photocopying-machines (photo drums)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High levels may cause adverse health effects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800">
                <a:tc>
                  <a:txBody>
                    <a:bodyPr/>
                    <a:lstStyle/>
                    <a:p>
                      <a:pPr marL="0" marR="0">
                        <a:lnSpc>
                          <a:spcPct val="115000"/>
                        </a:lnSpc>
                        <a:spcBef>
                          <a:spcPts val="0"/>
                        </a:spcBef>
                        <a:spcAft>
                          <a:spcPts val="0"/>
                        </a:spcAft>
                      </a:pPr>
                      <a:r>
                        <a:rPr lang="en-US" sz="1600">
                          <a:latin typeface="+mn-lt"/>
                          <a:ea typeface="Calibri"/>
                          <a:cs typeface="Times New Roman"/>
                        </a:rPr>
                        <a:t>Zinc sulphide</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Interiors of CRT screens, mixed with rare earth metals</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Toxic when inhaled</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98">
                <a:tc>
                  <a:txBody>
                    <a:bodyPr/>
                    <a:lstStyle/>
                    <a:p>
                      <a:pPr marL="0" marR="0">
                        <a:lnSpc>
                          <a:spcPct val="115000"/>
                        </a:lnSpc>
                        <a:spcBef>
                          <a:spcPts val="0"/>
                        </a:spcBef>
                        <a:spcAft>
                          <a:spcPts val="0"/>
                        </a:spcAft>
                      </a:pPr>
                      <a:r>
                        <a:rPr lang="en-US" sz="1600">
                          <a:latin typeface="+mn-lt"/>
                          <a:ea typeface="Calibri"/>
                          <a:cs typeface="Times New Roman"/>
                        </a:rPr>
                        <a:t>Gallium arsenide</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mn-lt"/>
                          <a:ea typeface="Calibri"/>
                          <a:cs typeface="Times New Roman"/>
                        </a:rPr>
                        <a:t>Light-emitting diode(LED)</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mn-lt"/>
                          <a:ea typeface="Calibri"/>
                          <a:cs typeface="Times New Roman"/>
                        </a:rPr>
                        <a:t>Injurious to health.</a:t>
                      </a:r>
                    </a:p>
                  </a:txBody>
                  <a:tcPr marL="67960" marR="679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28600" y="228600"/>
            <a:ext cx="8610600"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Fight against problems of e waste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lot of people dispose off electronics before they reach the end of their useful life.  You can help reduce this waste by giving away the products that you don</a:t>
            </a: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 want to, someone, who does.  Taking the time to donate your working electronics to organizations such as The Arc, Goodwill, or the Salvation Army not only prevents waste but also helps these organizations accomplish their goals.  Many churches, community groups, and schools also accept donations of functional computers and computer equipments. Many electronic products require and many consumers prefer to use rechargeable batteries.  Rechargeable batteries prevent waste and can be easily and conveniently recycled (see below).  If you are using disposable batteries, however, make sure you buy those made without toxic heavy metals.  The packaging and the batteries themselves will have labels indicating that they do not contain mercury or other heavy metals; many of these environment friendly batteries have a green stripe around them.  Disposable alkaline batteries that do not contain heavy metals can be safely disposed off in your household garbage.[3]</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Computer recycling or electronic recycling is the method of retrieving operable parts and ingredients from unusable electronic devices. Recycling also bears the connotation of renovating old PCs by substituting old, outdated components with new ones.[4]</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304800"/>
          <a:ext cx="9144000" cy="6461724"/>
        </p:xfrm>
        <a:graphic>
          <a:graphicData uri="http://schemas.openxmlformats.org/drawingml/2006/table">
            <a:tbl>
              <a:tblPr/>
              <a:tblGrid>
                <a:gridCol w="9144000"/>
              </a:tblGrid>
              <a:tr h="4064000">
                <a:tc>
                  <a:txBody>
                    <a:bodyPr/>
                    <a:lstStyle/>
                    <a:p>
                      <a:pPr marL="0" marR="0" algn="just">
                        <a:lnSpc>
                          <a:spcPct val="100000"/>
                        </a:lnSpc>
                        <a:spcBef>
                          <a:spcPts val="0"/>
                        </a:spcBef>
                        <a:spcAft>
                          <a:spcPts val="1125"/>
                        </a:spcAft>
                      </a:pPr>
                      <a:r>
                        <a:rPr lang="en-US" sz="2000" b="1" dirty="0">
                          <a:latin typeface="Times New Roman"/>
                          <a:ea typeface="Times New Roman"/>
                          <a:cs typeface="Times New Roman"/>
                        </a:rPr>
                        <a:t>How Computer manufacturer companies dealing with e waste.</a:t>
                      </a:r>
                      <a:endParaRPr lang="en-US" sz="2000" dirty="0">
                        <a:latin typeface="Calibri"/>
                        <a:ea typeface="Calibri"/>
                        <a:cs typeface="Times New Roman"/>
                      </a:endParaRPr>
                    </a:p>
                    <a:p>
                      <a:pPr marL="0" marR="0" algn="just">
                        <a:lnSpc>
                          <a:spcPct val="100000"/>
                        </a:lnSpc>
                        <a:spcBef>
                          <a:spcPts val="0"/>
                        </a:spcBef>
                        <a:spcAft>
                          <a:spcPts val="1125"/>
                        </a:spcAft>
                      </a:pPr>
                      <a:r>
                        <a:rPr lang="en-US" sz="2000" dirty="0">
                          <a:latin typeface="Times New Roman"/>
                          <a:ea typeface="Times New Roman"/>
                          <a:cs typeface="Times New Roman"/>
                        </a:rPr>
                        <a:t>E waste is global phenomenon and it is computer manufacturer company’s basic duty to give the solution regarding e waste problems. Many companies are supporting  solutions for this e waste problem. Wipro company is also dealing with e waste. They are taking following actions to deal with e waste problems [5]</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Wipro will collect the discarded systems from customers on behalf of the recycling agency.</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Provide the discarded computers to vendors certified by Pollution control board to recycle the parts.</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Ensure collection and transport of systems from customer to final waste recycling point. This support is limited to recycling of e-waste related to Wipro products being retired by the customer.</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Monitor the recycling of e-wastes by agency according to guidelines given by the relevant pollution control boards.</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Wipro will submit Form 9 and other documents required by Pollution Control Board to ensure compliance to standards set by Pollution Control Board.</a:t>
                      </a:r>
                      <a:endParaRPr lang="en-US" sz="2000" dirty="0">
                        <a:latin typeface="Calibri"/>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a:latin typeface="Times New Roman"/>
                          <a:ea typeface="Times New Roman"/>
                          <a:cs typeface="Times New Roman"/>
                        </a:rPr>
                        <a:t>Wipro will collect documentary proof that these items have been recycled in a safe manner by the vendor as recommended by Pollution control board</a:t>
                      </a:r>
                      <a:r>
                        <a:rPr lang="en-US" sz="2000" dirty="0" smtClean="0">
                          <a:latin typeface="Times New Roman"/>
                          <a:ea typeface="Times New Roman"/>
                          <a:cs typeface="Times New Roman"/>
                        </a:rPr>
                        <a:t>.</a:t>
                      </a:r>
                      <a:endParaRPr lang="en-US" sz="2000" dirty="0">
                        <a:latin typeface="Calibri"/>
                        <a:ea typeface="Calibri"/>
                        <a:cs typeface="Times New Roman"/>
                      </a:endParaRPr>
                    </a:p>
                  </a:txBody>
                  <a:tcPr marL="67016" marR="67016" marT="30462" marB="30462">
                    <a:lnL>
                      <a:noFill/>
                    </a:lnL>
                    <a:lnR>
                      <a:noFill/>
                    </a:lnR>
                    <a:lnT>
                      <a:noFill/>
                    </a:lnT>
                    <a:lnB>
                      <a:noFill/>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457200"/>
            <a:ext cx="8839200" cy="61452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a:lnSpc>
                <a:spcPct val="100000"/>
              </a:lnSpc>
              <a:spcBef>
                <a:spcPts val="0"/>
              </a:spcBef>
              <a:spcAft>
                <a:spcPts val="1000"/>
              </a:spcAft>
              <a:buSzPts val="1000"/>
              <a:buFont typeface="Symbol"/>
              <a:buChar char=""/>
              <a:tabLst>
                <a:tab pos="457200" algn="l"/>
              </a:tabLst>
            </a:pPr>
            <a:r>
              <a:rPr lang="en-US" sz="2000" dirty="0" smtClean="0">
                <a:latin typeface="Times New Roman"/>
                <a:ea typeface="Times New Roman"/>
                <a:cs typeface="Times New Roman"/>
              </a:rPr>
              <a:t>Customer contacts any one of 17 Wipro contact centers or delivers the e-waste to one of the 17 locations.</a:t>
            </a:r>
            <a:endParaRPr lang="en-US" sz="2000" dirty="0" smtClean="0">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smtClean="0">
                <a:latin typeface="Times New Roman"/>
                <a:ea typeface="Times New Roman"/>
                <a:cs typeface="Times New Roman"/>
              </a:rPr>
              <a:t>Wipro acknowledges the receipt of e-waste to customer.</a:t>
            </a:r>
            <a:endParaRPr lang="en-US" sz="2000" dirty="0" smtClean="0">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smtClean="0">
                <a:latin typeface="Times New Roman"/>
                <a:ea typeface="Times New Roman"/>
                <a:cs typeface="Times New Roman"/>
              </a:rPr>
              <a:t>Wipro ensures delivery of e-waste to disposal agencies certified by pollution control board.</a:t>
            </a:r>
            <a:endParaRPr lang="en-US" sz="2000" dirty="0" smtClean="0">
              <a:ea typeface="Calibri"/>
              <a:cs typeface="Times New Roman"/>
            </a:endParaRPr>
          </a:p>
          <a:p>
            <a:pPr marL="342900" marR="0" lvl="0" indent="-342900" algn="just">
              <a:lnSpc>
                <a:spcPct val="100000"/>
              </a:lnSpc>
              <a:spcBef>
                <a:spcPts val="0"/>
              </a:spcBef>
              <a:spcAft>
                <a:spcPts val="1000"/>
              </a:spcAft>
              <a:buSzPts val="1000"/>
              <a:buFont typeface="Symbol"/>
              <a:buChar char=""/>
              <a:tabLst>
                <a:tab pos="457200" algn="l"/>
              </a:tabLst>
            </a:pPr>
            <a:r>
              <a:rPr lang="en-US" sz="2000" dirty="0" smtClean="0">
                <a:latin typeface="Times New Roman"/>
                <a:ea typeface="Times New Roman"/>
                <a:cs typeface="Times New Roman"/>
              </a:rPr>
              <a:t>Wipro monitors the disposal of e-waste by disposal agency (in eco friendly way) and shares the proof of disposal with customer.</a:t>
            </a:r>
            <a:endParaRPr lang="en-US" sz="2000" dirty="0" smtClean="0">
              <a:ea typeface="Calibri"/>
              <a:cs typeface="Times New Roman"/>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ea typeface="Calibri" pitchFamily="34" charset="0"/>
                <a:cs typeface="Times New Roman" pitchFamily="18" charset="0"/>
              </a:rPr>
              <a:t>Conclusions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Information Technology plays key role  in nations development.  Computer education is becoming base for the nation’s development. In India we are second largest populated country, so as per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brainis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concerned, we don’t have problem. Only thing lacking is effectively teaching Information Technology to them. With use of modern devices internet, laptop, computers, DLP projectors, audio video systems we can reach to those students who really want to study but they don’t have facilities. Though E waste is problem to this kind of education system but if we tackle e waste problem intelligently  there is absolutely no problem in computer education and  we can give message to all new students  regarding  e waste.</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1443</Words>
  <Application>Microsoft Office PowerPoint</Application>
  <PresentationFormat>On-screen Show (4:3)</PresentationFormat>
  <Paragraphs>86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Faculty03</dc:creator>
  <cp:lastModifiedBy>admin</cp:lastModifiedBy>
  <cp:revision>12</cp:revision>
  <dcterms:created xsi:type="dcterms:W3CDTF">2013-03-05T02:33:14Z</dcterms:created>
  <dcterms:modified xsi:type="dcterms:W3CDTF">2015-03-05T05:28:20Z</dcterms:modified>
</cp:coreProperties>
</file>