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0" r:id="rId7"/>
    <p:sldId id="267" r:id="rId8"/>
    <p:sldId id="262" r:id="rId9"/>
    <p:sldId id="263" r:id="rId10"/>
    <p:sldId id="264" r:id="rId11"/>
    <p:sldId id="298" r:id="rId12"/>
    <p:sldId id="269" r:id="rId13"/>
    <p:sldId id="266" r:id="rId14"/>
    <p:sldId id="270" r:id="rId15"/>
    <p:sldId id="279" r:id="rId16"/>
    <p:sldId id="281" r:id="rId17"/>
    <p:sldId id="285" r:id="rId18"/>
    <p:sldId id="300" r:id="rId19"/>
    <p:sldId id="271" r:id="rId20"/>
    <p:sldId id="280" r:id="rId21"/>
    <p:sldId id="286" r:id="rId22"/>
    <p:sldId id="287" r:id="rId23"/>
    <p:sldId id="288" r:id="rId24"/>
    <p:sldId id="272" r:id="rId25"/>
    <p:sldId id="278" r:id="rId26"/>
    <p:sldId id="289" r:id="rId27"/>
    <p:sldId id="290" r:id="rId28"/>
    <p:sldId id="291" r:id="rId29"/>
    <p:sldId id="273" r:id="rId30"/>
    <p:sldId id="277" r:id="rId31"/>
    <p:sldId id="292" r:id="rId32"/>
    <p:sldId id="293" r:id="rId33"/>
    <p:sldId id="294" r:id="rId34"/>
    <p:sldId id="274" r:id="rId35"/>
    <p:sldId id="275" r:id="rId36"/>
    <p:sldId id="295" r:id="rId37"/>
    <p:sldId id="296" r:id="rId38"/>
    <p:sldId id="297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FEBD-B086-4E6E-B768-DA96724FFAE9}" type="datetimeFigureOut">
              <a:rPr lang="en-US" smtClean="0"/>
              <a:pPr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04D5-EFE9-41CF-A2A0-7A7D6B6D8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FEBD-B086-4E6E-B768-DA96724FFAE9}" type="datetimeFigureOut">
              <a:rPr lang="en-US" smtClean="0"/>
              <a:pPr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04D5-EFE9-41CF-A2A0-7A7D6B6D8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FEBD-B086-4E6E-B768-DA96724FFAE9}" type="datetimeFigureOut">
              <a:rPr lang="en-US" smtClean="0"/>
              <a:pPr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04D5-EFE9-41CF-A2A0-7A7D6B6D8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FEBD-B086-4E6E-B768-DA96724FFAE9}" type="datetimeFigureOut">
              <a:rPr lang="en-US" smtClean="0"/>
              <a:pPr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04D5-EFE9-41CF-A2A0-7A7D6B6D8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FEBD-B086-4E6E-B768-DA96724FFAE9}" type="datetimeFigureOut">
              <a:rPr lang="en-US" smtClean="0"/>
              <a:pPr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04D5-EFE9-41CF-A2A0-7A7D6B6D8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FEBD-B086-4E6E-B768-DA96724FFAE9}" type="datetimeFigureOut">
              <a:rPr lang="en-US" smtClean="0"/>
              <a:pPr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04D5-EFE9-41CF-A2A0-7A7D6B6D8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FEBD-B086-4E6E-B768-DA96724FFAE9}" type="datetimeFigureOut">
              <a:rPr lang="en-US" smtClean="0"/>
              <a:pPr/>
              <a:t>3/3/2014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04D5-EFE9-41CF-A2A0-7A7D6B6D8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FEBD-B086-4E6E-B768-DA96724FFAE9}" type="datetimeFigureOut">
              <a:rPr lang="en-US" smtClean="0"/>
              <a:pPr/>
              <a:t>3/3/2014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04D5-EFE9-41CF-A2A0-7A7D6B6D8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FEBD-B086-4E6E-B768-DA96724FFAE9}" type="datetimeFigureOut">
              <a:rPr lang="en-US" smtClean="0"/>
              <a:pPr/>
              <a:t>3/3/2014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04D5-EFE9-41CF-A2A0-7A7D6B6D8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FEBD-B086-4E6E-B768-DA96724FFAE9}" type="datetimeFigureOut">
              <a:rPr lang="en-US" smtClean="0"/>
              <a:pPr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04D5-EFE9-41CF-A2A0-7A7D6B6D8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FEBD-B086-4E6E-B768-DA96724FFAE9}" type="datetimeFigureOut">
              <a:rPr lang="en-US" smtClean="0"/>
              <a:pPr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04D5-EFE9-41CF-A2A0-7A7D6B6D8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9FEBD-B086-4E6E-B768-DA96724FFAE9}" type="datetimeFigureOut">
              <a:rPr lang="en-US" smtClean="0"/>
              <a:pPr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904D5-EFE9-41CF-A2A0-7A7D6B6D8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2590800"/>
            <a:ext cx="693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Arial" pitchFamily="34" charset="0"/>
                <a:cs typeface="Arial" pitchFamily="34" charset="0"/>
              </a:rPr>
              <a:t>Dialog Boxes and Menus</a:t>
            </a:r>
            <a:endParaRPr lang="en-US" sz="4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The Built –in Dialog Boxes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1676400"/>
            <a:ext cx="4267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400" dirty="0" err="1" smtClean="0">
                <a:latin typeface="Arial" pitchFamily="34" charset="0"/>
                <a:cs typeface="Arial" pitchFamily="34" charset="0"/>
              </a:rPr>
              <a:t>OpenFileDialog</a:t>
            </a:r>
            <a:endParaRPr lang="en-US" alt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400" dirty="0" err="1" smtClean="0">
                <a:latin typeface="Arial" pitchFamily="34" charset="0"/>
                <a:cs typeface="Arial" pitchFamily="34" charset="0"/>
              </a:rPr>
              <a:t>SaveFileDialog</a:t>
            </a:r>
            <a:endParaRPr lang="en-US" alt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400" dirty="0" err="1" smtClean="0">
                <a:latin typeface="Arial" pitchFamily="34" charset="0"/>
                <a:cs typeface="Arial" pitchFamily="34" charset="0"/>
              </a:rPr>
              <a:t>FontDialog</a:t>
            </a:r>
            <a:endParaRPr lang="en-US" alt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400" dirty="0" err="1" smtClean="0">
                <a:latin typeface="Arial" pitchFamily="34" charset="0"/>
                <a:cs typeface="Arial" pitchFamily="34" charset="0"/>
              </a:rPr>
              <a:t>ColorDialog</a:t>
            </a:r>
            <a:endParaRPr lang="en-US" alt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400" dirty="0" err="1" smtClean="0">
                <a:latin typeface="Arial" pitchFamily="34" charset="0"/>
                <a:cs typeface="Arial" pitchFamily="34" charset="0"/>
              </a:rPr>
              <a:t>PrintDialog</a:t>
            </a:r>
            <a:endParaRPr lang="en-US" alt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102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1219200"/>
            <a:ext cx="3352800" cy="291306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lo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676400"/>
            <a:ext cx="6952381" cy="350519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 </a:t>
            </a:r>
            <a:r>
              <a:rPr lang="en-US" altLang="en-US" sz="1200" b="1" i="1">
                <a:latin typeface="Book Antiqua" pitchFamily="18" charset="0"/>
                <a:cs typeface="Times New Roman" pitchFamily="18" charset="0"/>
              </a:rPr>
              <a:t>© 2005 by The McGraw-Hill Companies, Inc. All rights reserved.</a:t>
            </a: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5- </a:t>
            </a:r>
            <a:fld id="{D66666FC-DDCA-4E3D-9A3B-EAA19EA182BB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349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2133600" y="4495800"/>
            <a:ext cx="2154238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Component tray</a:t>
            </a:r>
          </a:p>
        </p:txBody>
      </p:sp>
      <p:sp>
        <p:nvSpPr>
          <p:cNvPr id="63494" name="Line 6"/>
          <p:cNvSpPr>
            <a:spLocks noChangeShapeType="1"/>
          </p:cNvSpPr>
          <p:nvPr/>
        </p:nvSpPr>
        <p:spPr bwMode="auto">
          <a:xfrm>
            <a:off x="3200400" y="4953000"/>
            <a:ext cx="0" cy="609600"/>
          </a:xfrm>
          <a:prstGeom prst="line">
            <a:avLst/>
          </a:prstGeom>
          <a:noFill/>
          <a:ln w="12700" cap="sq">
            <a:solidFill>
              <a:srgbClr val="FF3300"/>
            </a:solidFill>
            <a:round/>
            <a:headEnd type="none" w="sm" len="sm"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95" name="AutoShape 7"/>
          <p:cNvSpPr>
            <a:spLocks/>
          </p:cNvSpPr>
          <p:nvPr/>
        </p:nvSpPr>
        <p:spPr bwMode="auto">
          <a:xfrm>
            <a:off x="1219200" y="3657600"/>
            <a:ext cx="152400" cy="1219200"/>
          </a:xfrm>
          <a:prstGeom prst="rightBrace">
            <a:avLst>
              <a:gd name="adj1" fmla="val 66667"/>
              <a:gd name="adj2" fmla="val 50000"/>
            </a:avLst>
          </a:prstGeom>
          <a:noFill/>
          <a:ln w="12700" cap="sq">
            <a:solidFill>
              <a:srgbClr val="FF33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1371600" y="4038600"/>
            <a:ext cx="3211513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Common dialog controls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40268"/>
            <a:ext cx="76066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 smtClean="0">
                <a:latin typeface="Arial" pitchFamily="34" charset="0"/>
                <a:cs typeface="Arial" pitchFamily="34" charset="0"/>
              </a:rPr>
              <a:t>Displaying a Windows Common Dialog Box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1219200"/>
            <a:ext cx="7696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Use </a:t>
            </a:r>
            <a:r>
              <a:rPr lang="en-US" altLang="en-US" sz="2400" dirty="0" err="1" smtClean="0">
                <a:latin typeface="Arial" pitchFamily="34" charset="0"/>
                <a:cs typeface="Arial" pitchFamily="34" charset="0"/>
              </a:rPr>
              <a:t>ShowDialog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method to display the common dialog box at run time</a:t>
            </a:r>
          </a:p>
          <a:p>
            <a:pPr>
              <a:buFont typeface="Arial" pitchFamily="34" charset="0"/>
              <a:buChar char="•"/>
            </a:pPr>
            <a:endParaRPr lang="en-US" alt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400" dirty="0" err="1" smtClean="0">
                <a:latin typeface="Arial" pitchFamily="34" charset="0"/>
                <a:cs typeface="Arial" pitchFamily="34" charset="0"/>
              </a:rPr>
              <a:t>ShowDialog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only displays the dialog, it does not do anything else</a:t>
            </a:r>
            <a:endParaRPr lang="en-US" alt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600200" y="3733800"/>
            <a:ext cx="4953000" cy="955675"/>
          </a:xfrm>
          <a:prstGeom prst="rect">
            <a:avLst/>
          </a:prstGeom>
          <a:solidFill>
            <a:srgbClr val="C3EEFD"/>
          </a:solidFill>
          <a:ln w="9525" cap="sq">
            <a:solidFill>
              <a:srgbClr val="161F4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 alt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" charset="0"/>
              </a:rPr>
              <a:t>ColorDialog1.ShowDialog( )</a:t>
            </a:r>
          </a:p>
          <a:p>
            <a:r>
              <a:rPr lang="en-US" alt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" charset="0"/>
              </a:rPr>
              <a:t>FontDialog1.ShowDialog( 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81000"/>
            <a:ext cx="28200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u="sng" dirty="0" err="1" smtClean="0">
                <a:latin typeface="Arial" pitchFamily="34" charset="0"/>
                <a:cs typeface="Arial" pitchFamily="34" charset="0"/>
              </a:rPr>
              <a:t>OpenFileDialog</a:t>
            </a:r>
            <a:endParaRPr lang="en-US" altLang="en-US" sz="2800" b="1" u="sng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066800"/>
            <a:ext cx="784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The Open file dialog control prompts the user to open a file and allows the user to select a file to open </a:t>
            </a:r>
          </a:p>
          <a:p>
            <a:pPr>
              <a:buFont typeface="Arial" pitchFamily="34" charset="0"/>
              <a:buChar char="•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The user can check if the file exists and then open it</a:t>
            </a:r>
          </a:p>
          <a:p>
            <a:pPr>
              <a:buFont typeface="Arial" pitchFamily="34" charset="0"/>
              <a:buChar char="•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It inherits from the abstract class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FileDialog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openfi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762000"/>
            <a:ext cx="5696745" cy="401058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Properties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948690"/>
            <a:ext cx="83058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Arial" pitchFamily="34" charset="0"/>
                <a:cs typeface="Arial" pitchFamily="34" charset="0"/>
              </a:rPr>
              <a:t>Properties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Means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AddExtension</a:t>
            </a:r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Gets/Sets if the dialog box adds an extension to file names if               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        the user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doesn’t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supply the extension.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CheckFileExists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Gets/Sets if the dialog box displays a warning if the user 		specifies a nonexistent file.	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CheckPathExists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Gets/Sets whether the dialog box displays a warning if the 		user  gives a path that does not exist.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DefaultExt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Gets/Sets the default file extension.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FileName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Gets/Sets the file name selected in the file dialog box.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FileNames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Gets the file names of all selected files.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Filter		Gets/Sets the current file name filter string, which sets the 		choices 	that appear in the “Save As File type” or “Files of 		type” box.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InitialDirectory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Gets/Sets the initial directory used in the file dialog box. 	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Methods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990600"/>
            <a:ext cx="8305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Arial" pitchFamily="34" charset="0"/>
                <a:cs typeface="Arial" pitchFamily="34" charset="0"/>
              </a:rPr>
              <a:t>Method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           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Means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OpenFile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Opens the file selected by the user, with read only permission. 		The file is specified by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FileName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property.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Reset		Resets all options to their default values.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ShowDialog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Show the dialog box.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Events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990600"/>
            <a:ext cx="8305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Arial" pitchFamily="34" charset="0"/>
                <a:cs typeface="Arial" pitchFamily="34" charset="0"/>
              </a:rPr>
              <a:t>Method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           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Means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FileOk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	Occurs when the user clicks the Open or Save Button.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HelpRequest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Occurs when the user clicks the Help Button.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04800"/>
            <a:ext cx="27414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u="sng" dirty="0" err="1" smtClean="0">
                <a:latin typeface="Arial" pitchFamily="34" charset="0"/>
                <a:cs typeface="Arial" pitchFamily="34" charset="0"/>
              </a:rPr>
              <a:t>SaveFileDialog</a:t>
            </a:r>
            <a:endParaRPr lang="en-US" altLang="en-US" sz="2800" b="1" u="sng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066800"/>
            <a:ext cx="8305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The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SaveFileDialog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control prompts the user to select a location for saving a file and allows the user to specify the name of the file to save data.</a:t>
            </a:r>
          </a:p>
          <a:p>
            <a:pPr>
              <a:buFont typeface="Arial" pitchFamily="34" charset="0"/>
              <a:buChar char="•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The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SaveFileDialog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control class inherits from the abstract class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FileDialog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533400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Menus</a:t>
            </a:r>
            <a:endParaRPr lang="en-US" sz="28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1219200"/>
            <a:ext cx="8229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Menu Bar</a:t>
            </a:r>
          </a:p>
          <a:p>
            <a:pPr lvl="1">
              <a:buFont typeface="Arial" pitchFamily="34" charset="0"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Contains menus which drop down to display list of menu items</a:t>
            </a:r>
          </a:p>
          <a:p>
            <a:pPr lvl="2">
              <a:buFont typeface="Wingdings" pitchFamily="2" charset="2"/>
              <a:buChar char="ü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Each item has a name and text property</a:t>
            </a:r>
          </a:p>
          <a:p>
            <a:pPr lvl="2">
              <a:buFont typeface="Wingdings" pitchFamily="2" charset="2"/>
              <a:buChar char="ü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Each item has a click event</a:t>
            </a:r>
          </a:p>
          <a:p>
            <a:pPr lvl="2">
              <a:buFont typeface="Wingdings" pitchFamily="2" charset="2"/>
              <a:buChar char="ü"/>
            </a:pPr>
            <a:endParaRPr lang="en-US" alt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Add </a:t>
            </a:r>
            <a:r>
              <a:rPr lang="en-US" altLang="en-US" sz="2400" dirty="0" err="1" smtClean="0">
                <a:latin typeface="Arial" pitchFamily="34" charset="0"/>
                <a:cs typeface="Arial" pitchFamily="34" charset="0"/>
              </a:rPr>
              <a:t>MainMenu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control to form</a:t>
            </a:r>
          </a:p>
          <a:p>
            <a:pPr lvl="1">
              <a:buFont typeface="Arial" pitchFamily="34" charset="0"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Appears in the Component Tray, below form, where </a:t>
            </a:r>
            <a:r>
              <a:rPr lang="en-US" altLang="en-US" sz="2400" dirty="0" err="1" smtClean="0">
                <a:latin typeface="Arial" pitchFamily="34" charset="0"/>
                <a:cs typeface="Arial" pitchFamily="34" charset="0"/>
              </a:rPr>
              <a:t>nondisplay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controls are shown</a:t>
            </a:r>
          </a:p>
          <a:p>
            <a:pPr lvl="1">
              <a:buFont typeface="Arial" pitchFamily="34" charset="0"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Words "</a:t>
            </a:r>
            <a:r>
              <a:rPr lang="en-US" altLang="en-US" sz="2400" i="1" dirty="0" smtClean="0">
                <a:latin typeface="Arial" pitchFamily="34" charset="0"/>
                <a:cs typeface="Arial" pitchFamily="34" charset="0"/>
              </a:rPr>
              <a:t>Type Here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" appear at the top of the form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ave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219200"/>
            <a:ext cx="4248743" cy="3019847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Properties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838200"/>
            <a:ext cx="830580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Arial" pitchFamily="34" charset="0"/>
                <a:cs typeface="Arial" pitchFamily="34" charset="0"/>
              </a:rPr>
              <a:t>Properties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                   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Means</a:t>
            </a:r>
          </a:p>
          <a:p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AddExtension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Gets/Sets whether the dialog will add an extension to file 			name if the user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does’nt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supply the extension.</a:t>
            </a:r>
          </a:p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CheckFileExists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	Gets/Sets if the dialog box displays a warning if the user 			specifies a nonexistent file.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CheckPathExists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	Gets/Sets whether the dialog box displays a warning if the 			user gives a path that does not exist.</a:t>
            </a:r>
          </a:p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CreatePrompt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	Gets/Sets whether the dialog box asks the user if it should 			create a 	file if the user specifies a path that does not exists.</a:t>
            </a:r>
          </a:p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DefaultExt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	Gets/Sets the default file extension.</a:t>
            </a:r>
          </a:p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FileName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		Gets/Sets the file name selected in the file dialog box. 	</a:t>
            </a:r>
          </a:p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FileNames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	Gets the file names of all selected files.</a:t>
            </a:r>
          </a:p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Filter		Gets/Sets the current file name filter string, which sets the 			choices that appear in the “Save As File type” or “Files of type” box.</a:t>
            </a:r>
          </a:p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InitialDirectory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	Gets/Sets the initial directory used in the file dialog box. 	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Methods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990600"/>
            <a:ext cx="8305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Arial" pitchFamily="34" charset="0"/>
                <a:cs typeface="Arial" pitchFamily="34" charset="0"/>
              </a:rPr>
              <a:t>Method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           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Means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OpenFile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Opens the file with read/write permission selected by the user.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Reset		Resets all dialog options to their default values.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ShowDialog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Show the dialog.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Events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990600"/>
            <a:ext cx="8305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Arial" pitchFamily="34" charset="0"/>
                <a:cs typeface="Arial" pitchFamily="34" charset="0"/>
              </a:rPr>
              <a:t>Method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           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Means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FileOk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	Occurs when the user clicks the Open or Save Button.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HelpRequest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Occurs when the user clicks the Help Button.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20617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u="sng" dirty="0" err="1" smtClean="0">
                <a:latin typeface="Arial" pitchFamily="34" charset="0"/>
                <a:cs typeface="Arial" pitchFamily="34" charset="0"/>
              </a:rPr>
              <a:t>FontDialog</a:t>
            </a:r>
            <a:endParaRPr lang="en-US" altLang="en-US" sz="2800" b="1" u="sng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066800"/>
            <a:ext cx="7924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It prompts a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user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to choose a font from among those installed on the local computer and lets the user select the font, font size and color.</a:t>
            </a:r>
          </a:p>
          <a:p>
            <a:pPr>
              <a:buFont typeface="Arial" pitchFamily="34" charset="0"/>
              <a:buChar char="•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It returns the font and color objects</a:t>
            </a:r>
          </a:p>
          <a:p>
            <a:pPr>
              <a:buFont typeface="Arial" pitchFamily="34" charset="0"/>
              <a:buChar char="•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By default the Color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ComboBox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is not shown on the Font Dialog box. You should set the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ShowColor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property of the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FontDialog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control to be true. 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54" descr="Fig05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219200"/>
            <a:ext cx="4572000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Properties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990600"/>
            <a:ext cx="8305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Arial" pitchFamily="34" charset="0"/>
                <a:cs typeface="Arial" pitchFamily="34" charset="0"/>
              </a:rPr>
              <a:t>Properties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Means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AllowSimulations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Gets/Sets whether the dialog box allows graphics device 		interface font simulations.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Color		Gets/Sets the selected font color.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Font		Gets/Sets the selected font.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MaxSize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	Gets/Sets the maximum point size a user can select.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MinSize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	Gets/Sets the minimum point size a user can select.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ShowColor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Gets/Sets whether the dialog box displays the color choice.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ShowApply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Gets/Sets whether the dialog box contains an apply button.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ShowEffects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Gets/Sets whether the dialog box contains controls that allow 		the user to specify strikethrough, underline and text color 		options.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Methods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990600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Arial" pitchFamily="34" charset="0"/>
                <a:cs typeface="Arial" pitchFamily="34" charset="0"/>
              </a:rPr>
              <a:t>Method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           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Means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Reset		Resets all dialog options to their default values.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ShowDialog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Show the dialog.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Events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990600"/>
            <a:ext cx="8305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Arial" pitchFamily="34" charset="0"/>
                <a:cs typeface="Arial" pitchFamily="34" charset="0"/>
              </a:rPr>
              <a:t>Method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           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Means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Apply		Occurs when the user clicks the Apply Button.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HelpRequest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Occurs when the user clicks the Help Button.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81000"/>
            <a:ext cx="22204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u="sng" dirty="0" err="1" smtClean="0">
                <a:latin typeface="Arial" pitchFamily="34" charset="0"/>
                <a:cs typeface="Arial" pitchFamily="34" charset="0"/>
              </a:rPr>
              <a:t>ColorDialog</a:t>
            </a:r>
            <a:endParaRPr lang="en-US" altLang="en-US" sz="2800" b="1" u="sng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066800"/>
            <a:ext cx="7848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The color dialog control class represents a common dialog box that displays available colors along with controls that enable a user to define custom colors.</a:t>
            </a:r>
          </a:p>
          <a:p>
            <a:pPr>
              <a:buFont typeface="Arial" pitchFamily="34" charset="0"/>
              <a:buChar char="•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It lets a user select a color </a:t>
            </a:r>
          </a:p>
          <a:p>
            <a:pPr>
              <a:buFont typeface="Arial" pitchFamily="34" charset="0"/>
              <a:buChar char="•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The main property of the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ColorDialog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control is Color, which returns a color object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6" descr="Fig05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143000"/>
            <a:ext cx="4686300" cy="416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2055"/>
          <p:cNvSpPr txBox="1">
            <a:spLocks noChangeArrowheads="1"/>
          </p:cNvSpPr>
          <p:nvPr/>
        </p:nvSpPr>
        <p:spPr bwMode="auto">
          <a:xfrm>
            <a:off x="5410200" y="1646238"/>
            <a:ext cx="3429000" cy="466725"/>
          </a:xfrm>
          <a:prstGeom prst="rect">
            <a:avLst/>
          </a:prstGeom>
          <a:solidFill>
            <a:srgbClr val="C3EEFD"/>
          </a:solidFill>
          <a:ln w="9525" cap="sq">
            <a:solidFill>
              <a:srgbClr val="161F4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Type first Menu here</a:t>
            </a:r>
          </a:p>
        </p:txBody>
      </p:sp>
      <p:sp>
        <p:nvSpPr>
          <p:cNvPr id="6" name="Text Box 2053"/>
          <p:cNvSpPr txBox="1">
            <a:spLocks noChangeArrowheads="1"/>
          </p:cNvSpPr>
          <p:nvPr/>
        </p:nvSpPr>
        <p:spPr bwMode="auto">
          <a:xfrm>
            <a:off x="5943600" y="3098800"/>
            <a:ext cx="2971800" cy="1196975"/>
          </a:xfrm>
          <a:prstGeom prst="rect">
            <a:avLst/>
          </a:prstGeom>
          <a:solidFill>
            <a:srgbClr val="C3EEFD"/>
          </a:solidFill>
          <a:ln w="9525" cap="sq">
            <a:solidFill>
              <a:srgbClr val="161F4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 altLang="en-US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MainMenu Control appears in Component Tray</a:t>
            </a:r>
          </a:p>
        </p:txBody>
      </p:sp>
      <p:sp>
        <p:nvSpPr>
          <p:cNvPr id="7" name="Line 2054"/>
          <p:cNvSpPr>
            <a:spLocks noChangeShapeType="1"/>
          </p:cNvSpPr>
          <p:nvPr/>
        </p:nvSpPr>
        <p:spPr bwMode="auto">
          <a:xfrm flipH="1">
            <a:off x="2133600" y="1879600"/>
            <a:ext cx="3200400" cy="0"/>
          </a:xfrm>
          <a:prstGeom prst="line">
            <a:avLst/>
          </a:prstGeom>
          <a:noFill/>
          <a:ln w="15875" cap="sq">
            <a:solidFill>
              <a:srgbClr val="FF3300"/>
            </a:solidFill>
            <a:round/>
            <a:headEnd type="none" w="sm" len="sm"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2052"/>
          <p:cNvSpPr>
            <a:spLocks noChangeShapeType="1"/>
          </p:cNvSpPr>
          <p:nvPr/>
        </p:nvSpPr>
        <p:spPr bwMode="auto">
          <a:xfrm flipH="1">
            <a:off x="3124200" y="3784600"/>
            <a:ext cx="2819400" cy="1143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 type="none" w="sm" len="sm"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olo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1295400"/>
            <a:ext cx="4086796" cy="2953162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Properties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990600"/>
            <a:ext cx="8305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Arial" pitchFamily="34" charset="0"/>
                <a:cs typeface="Arial" pitchFamily="34" charset="0"/>
              </a:rPr>
              <a:t>Properties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Means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AllowFullOpen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Gets/Sets whether the user can use the dialog box to define 		custom colors.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AnyColor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Gets/Sets whether the dialog box displays all available colors		in the set of basic colors. 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Color		Gets/Sets the color selected by the user.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CustomColors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Gets/Sets the set of custom colors shown in the dialog box.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ShowHelp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Gets/Sets whether the help button appears in the color dialog box.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Methods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990600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Arial" pitchFamily="34" charset="0"/>
                <a:cs typeface="Arial" pitchFamily="34" charset="0"/>
              </a:rPr>
              <a:t>Method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           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Means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Reset		Resets all dialog options to their default values.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ShowDialog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Show the dialog.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Events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990600"/>
            <a:ext cx="830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Arial" pitchFamily="34" charset="0"/>
                <a:cs typeface="Arial" pitchFamily="34" charset="0"/>
              </a:rPr>
              <a:t>Method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           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Means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HelpRequest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Occurs when the user clicks the Help Button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21002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u="sng" dirty="0" err="1" smtClean="0">
                <a:latin typeface="Arial" pitchFamily="34" charset="0"/>
                <a:cs typeface="Arial" pitchFamily="34" charset="0"/>
              </a:rPr>
              <a:t>PrintDialog</a:t>
            </a:r>
            <a:endParaRPr lang="en-US" altLang="en-US" sz="2800" b="1" u="sng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9906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It lets the user to print documents by selecting a printer and choosing which sections of the document to print from a Windows Form Application.</a:t>
            </a:r>
          </a:p>
          <a:p>
            <a:pPr>
              <a:buFont typeface="Arial" pitchFamily="34" charset="0"/>
              <a:buChar char="•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There are various other controls related to printing of documents.</a:t>
            </a:r>
          </a:p>
          <a:p>
            <a:pPr>
              <a:buFont typeface="Arial" pitchFamily="34" charset="0"/>
              <a:buChar char="•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PrintDocument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PrinterSettings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PageSetUpDialog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PrintPreviewControl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PrintPreviewDialog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ri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066800"/>
            <a:ext cx="4105848" cy="3734321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Properties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990600"/>
            <a:ext cx="8305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Arial" pitchFamily="34" charset="0"/>
                <a:cs typeface="Arial" pitchFamily="34" charset="0"/>
              </a:rPr>
              <a:t>Properties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Means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AllowPrintToFile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Gets/Sets whether the print to file checkbox is enabled.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AllowSelection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Gets/Sets whether the selection radio button is enabled.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AllowSomePages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Gets/Sets whether the From..To.. Page radio button is 		enabled.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Document	Gets/Sets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PrintDocument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used to obtain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PrinterSettings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PrinterSettings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Gets/Sets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PrinterSettings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Dialog box to modify.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PrintToFile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Gets/Sets whether the print to file checkbox is enabled.	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ShowHelp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Gets/Sets whether the help button is displayed.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Methods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990600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Arial" pitchFamily="34" charset="0"/>
                <a:cs typeface="Arial" pitchFamily="34" charset="0"/>
              </a:rPr>
              <a:t>Method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Means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Reset		Resets all dialog options to their default values.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ShowDialog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Show the dialog.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Events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990600"/>
            <a:ext cx="830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Arial" pitchFamily="34" charset="0"/>
                <a:cs typeface="Arial" pitchFamily="34" charset="0"/>
              </a:rPr>
              <a:t>Method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            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Means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HelpRequest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Occurs when the user clicks the Help Button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533400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Menu Items</a:t>
            </a:r>
            <a:endParaRPr lang="en-US" sz="28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1143000"/>
            <a:ext cx="7467600" cy="310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"/>
              </a:spcBef>
              <a:buFont typeface="Arial" pitchFamily="34" charset="0"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To create the menus simply type where the words "</a:t>
            </a:r>
            <a:r>
              <a:rPr lang="en-US" altLang="en-US" sz="2400" i="1" dirty="0" smtClean="0">
                <a:latin typeface="Arial" pitchFamily="34" charset="0"/>
                <a:cs typeface="Arial" pitchFamily="34" charset="0"/>
              </a:rPr>
              <a:t>Type Here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" appear at the top of the form</a:t>
            </a:r>
          </a:p>
          <a:p>
            <a:pPr>
              <a:spcBef>
                <a:spcPct val="5000"/>
              </a:spcBef>
              <a:buFont typeface="Arial" pitchFamily="34" charset="0"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Include &amp; symbol as you type to indicate keyboard access keys</a:t>
            </a:r>
          </a:p>
          <a:p>
            <a:pPr>
              <a:spcBef>
                <a:spcPct val="5000"/>
              </a:spcBef>
              <a:buFont typeface="Arial" pitchFamily="34" charset="0"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You are actually entering the Text property for a </a:t>
            </a:r>
            <a:r>
              <a:rPr lang="en-US" altLang="en-US" sz="2400" dirty="0" err="1" smtClean="0">
                <a:latin typeface="Arial" pitchFamily="34" charset="0"/>
                <a:cs typeface="Arial" pitchFamily="34" charset="0"/>
              </a:rPr>
              <a:t>MenuItem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object</a:t>
            </a:r>
          </a:p>
          <a:p>
            <a:pPr>
              <a:spcBef>
                <a:spcPct val="5000"/>
              </a:spcBef>
              <a:buFont typeface="Arial" pitchFamily="34" charset="0"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Change </a:t>
            </a:r>
            <a:r>
              <a:rPr lang="en-US" altLang="en-US" sz="2400" dirty="0" err="1" smtClean="0">
                <a:latin typeface="Arial" pitchFamily="34" charset="0"/>
                <a:cs typeface="Arial" pitchFamily="34" charset="0"/>
              </a:rPr>
              <a:t>MenuItem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object names in the Properties window and follow consistent naming conventions</a:t>
            </a:r>
            <a:endParaRPr lang="en-US" alt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609600"/>
            <a:ext cx="8382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The menu items that you create may contain images, access keys, shortcut keys and check marks as well as text labels</a:t>
            </a:r>
          </a:p>
          <a:p>
            <a:pPr>
              <a:buFont typeface="Arial" pitchFamily="34" charset="0"/>
              <a:buChar char="•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Image</a:t>
            </a:r>
          </a:p>
          <a:p>
            <a:pPr>
              <a:buFont typeface="Wingdings" pitchFamily="2" charset="2"/>
              <a:buChar char="ü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Access Keys</a:t>
            </a:r>
          </a:p>
          <a:p>
            <a:pPr>
              <a:buFont typeface="Wingdings" pitchFamily="2" charset="2"/>
              <a:buChar char="ü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Shortcut Keys</a:t>
            </a:r>
          </a:p>
          <a:p>
            <a:pPr>
              <a:buFont typeface="Wingdings" pitchFamily="2" charset="2"/>
              <a:buChar char="ü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Check Mark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33400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Submenus</a:t>
            </a:r>
            <a:endParaRPr lang="en-US" sz="28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33400" y="1219200"/>
            <a:ext cx="77724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Pop up to the right of a menu item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Filled triangle to the right of the menu item indicates to the user the existence of a submenu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Create submenus by moving to the right of a menu item and typing the next item's text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7" name="Picture 2055" descr="Fig05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685800"/>
            <a:ext cx="4267200" cy="307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8" name="Picture 2056" descr="Fig050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1981200"/>
            <a:ext cx="4343400" cy="356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9" name="Line 2057"/>
          <p:cNvSpPr>
            <a:spLocks noChangeShapeType="1"/>
          </p:cNvSpPr>
          <p:nvPr/>
        </p:nvSpPr>
        <p:spPr bwMode="auto">
          <a:xfrm>
            <a:off x="1371600" y="1600200"/>
            <a:ext cx="3886200" cy="1295400"/>
          </a:xfrm>
          <a:prstGeom prst="line">
            <a:avLst/>
          </a:prstGeom>
          <a:noFill/>
          <a:ln w="15875" cap="sq">
            <a:solidFill>
              <a:srgbClr val="FF3300"/>
            </a:solidFill>
            <a:round/>
            <a:headEnd type="none" w="sm" len="sm"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330" name="Line 2058"/>
          <p:cNvSpPr>
            <a:spLocks noChangeShapeType="1"/>
          </p:cNvSpPr>
          <p:nvPr/>
        </p:nvSpPr>
        <p:spPr bwMode="auto">
          <a:xfrm>
            <a:off x="2514600" y="1676400"/>
            <a:ext cx="4419600" cy="1143000"/>
          </a:xfrm>
          <a:prstGeom prst="line">
            <a:avLst/>
          </a:prstGeom>
          <a:noFill/>
          <a:ln w="15875" cap="sq">
            <a:solidFill>
              <a:srgbClr val="FF3300"/>
            </a:solidFill>
            <a:round/>
            <a:headEnd type="none" w="sm" len="sm"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33400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Context Menus</a:t>
            </a:r>
            <a:endParaRPr lang="en-US" sz="28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1219200"/>
            <a:ext cx="8077200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Shortcut menus that pop up when you right-click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en-US" alt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Are specific to the component to which user is pointing, reflecting options available for that component or situation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en-US" alt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A context menu does not have a top level menu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en-US" alt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Application can have multiple context menus</a:t>
            </a:r>
            <a:endParaRPr lang="en-US" alt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762000"/>
            <a:ext cx="7924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Add </a:t>
            </a:r>
            <a:r>
              <a:rPr lang="en-US" altLang="en-US" sz="2400" dirty="0" err="1" smtClean="0">
                <a:latin typeface="Arial" pitchFamily="34" charset="0"/>
                <a:cs typeface="Arial" pitchFamily="34" charset="0"/>
              </a:rPr>
              <a:t>ContextMenu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 component to the form</a:t>
            </a:r>
          </a:p>
          <a:p>
            <a:pPr lvl="1">
              <a:buFont typeface="Arial" pitchFamily="34" charset="0"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Appears in the Component Tray</a:t>
            </a:r>
          </a:p>
          <a:p>
            <a:pPr lvl="1">
              <a:buFont typeface="Arial" pitchFamily="34" charset="0"/>
              <a:buChar char="•"/>
            </a:pPr>
            <a:endParaRPr lang="en-US" alt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Click on the words "</a:t>
            </a:r>
            <a:r>
              <a:rPr lang="en-US" altLang="en-US" sz="2400" i="1" dirty="0" smtClean="0">
                <a:latin typeface="Arial" pitchFamily="34" charset="0"/>
                <a:cs typeface="Arial" pitchFamily="34" charset="0"/>
              </a:rPr>
              <a:t>Context Menu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", at the top of the form, the words "</a:t>
            </a:r>
            <a:r>
              <a:rPr lang="en-US" altLang="en-US" sz="2400" i="1" dirty="0" smtClean="0">
                <a:latin typeface="Arial" pitchFamily="34" charset="0"/>
                <a:cs typeface="Arial" pitchFamily="34" charset="0"/>
              </a:rPr>
              <a:t>Type Here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" appear</a:t>
            </a:r>
          </a:p>
          <a:p>
            <a:pPr>
              <a:buFont typeface="Arial" pitchFamily="34" charset="0"/>
              <a:buChar char="•"/>
            </a:pPr>
            <a:endParaRPr lang="en-US" alt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Click on the words "</a:t>
            </a:r>
            <a:r>
              <a:rPr lang="en-US" altLang="en-US" sz="2400" i="1" dirty="0" smtClean="0">
                <a:latin typeface="Arial" pitchFamily="34" charset="0"/>
                <a:cs typeface="Arial" pitchFamily="34" charset="0"/>
              </a:rPr>
              <a:t>Type Here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" and proceed as you did for the main menu</a:t>
            </a:r>
            <a:endParaRPr lang="en-US" alt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710</Words>
  <Application>Microsoft Office PowerPoint</Application>
  <PresentationFormat>On-screen Show (4:3)</PresentationFormat>
  <Paragraphs>224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65</cp:revision>
  <dcterms:created xsi:type="dcterms:W3CDTF">2014-02-23T12:20:31Z</dcterms:created>
  <dcterms:modified xsi:type="dcterms:W3CDTF">2014-03-03T15:35:34Z</dcterms:modified>
</cp:coreProperties>
</file>