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57" r:id="rId3"/>
    <p:sldId id="273" r:id="rId4"/>
    <p:sldId id="267" r:id="rId5"/>
    <p:sldId id="258" r:id="rId6"/>
    <p:sldId id="259" r:id="rId7"/>
    <p:sldId id="260" r:id="rId8"/>
    <p:sldId id="262" r:id="rId9"/>
    <p:sldId id="264" r:id="rId10"/>
    <p:sldId id="278" r:id="rId11"/>
    <p:sldId id="275" r:id="rId12"/>
    <p:sldId id="321" r:id="rId13"/>
    <p:sldId id="322" r:id="rId14"/>
    <p:sldId id="323" r:id="rId15"/>
    <p:sldId id="320" r:id="rId16"/>
    <p:sldId id="333" r:id="rId17"/>
    <p:sldId id="279" r:id="rId18"/>
    <p:sldId id="261" r:id="rId19"/>
    <p:sldId id="268" r:id="rId20"/>
    <p:sldId id="269" r:id="rId21"/>
    <p:sldId id="270" r:id="rId22"/>
    <p:sldId id="327" r:id="rId23"/>
    <p:sldId id="326" r:id="rId24"/>
    <p:sldId id="325" r:id="rId25"/>
    <p:sldId id="328" r:id="rId26"/>
    <p:sldId id="329" r:id="rId27"/>
    <p:sldId id="312" r:id="rId28"/>
    <p:sldId id="310" r:id="rId29"/>
    <p:sldId id="330" r:id="rId30"/>
    <p:sldId id="33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0143" autoAdjust="0"/>
  </p:normalViewPr>
  <p:slideViewPr>
    <p:cSldViewPr>
      <p:cViewPr>
        <p:scale>
          <a:sx n="66" d="100"/>
          <a:sy n="66" d="100"/>
        </p:scale>
        <p:origin x="-6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1AE5D-AC97-4EE2-882A-A90BCA670951}" type="datetimeFigureOut">
              <a:rPr lang="en-US" smtClean="0"/>
              <a:pPr/>
              <a:t>1/28/2015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3E63E0-3B4B-4B2D-B743-BDBC903FDDCD}"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073E63E0-3B4B-4B2D-B743-BDBC903FDDCD}" type="slidenum">
              <a:rPr lang="en-IN" smtClean="0"/>
              <a:pPr/>
              <a:t>1</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3E63E0-3B4B-4B2D-B743-BDBC903FDDCD}" type="slidenum">
              <a:rPr lang="en-IN" smtClean="0"/>
              <a:pPr/>
              <a:t>12</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65BCE62-0FBC-44F4-A3BF-574D345C3856}" type="datetime1">
              <a:rPr lang="en-US" smtClean="0"/>
              <a:pPr/>
              <a:t>1/28/2015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8BC2F793-6655-4700-BF75-3C856AB0F44C}"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45A7E5-5C42-4047-94DA-6721A6896E25}" type="datetime1">
              <a:rPr lang="en-US" smtClean="0"/>
              <a:pPr/>
              <a:t>1/28/2015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C2F793-6655-4700-BF75-3C856AB0F44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8F2BDA-509A-4BDA-80E6-1308A34ADED6}" type="datetime1">
              <a:rPr lang="en-US" smtClean="0"/>
              <a:pPr/>
              <a:t>1/28/2015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C2F793-6655-4700-BF75-3C856AB0F44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10C042-19D7-4B71-9F7B-05AC9B6B6BC9}" type="datetime1">
              <a:rPr lang="en-US" smtClean="0"/>
              <a:pPr/>
              <a:t>1/28/2015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C2F793-6655-4700-BF75-3C856AB0F44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B5C3BC6-0305-4D4A-8E04-4C600506BDE1}" type="datetime1">
              <a:rPr lang="en-US" smtClean="0"/>
              <a:pPr/>
              <a:t>1/28/2015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C2F793-6655-4700-BF75-3C856AB0F44C}"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CD1A171-6222-460F-A14A-D817F8CDFDA1}" type="datetime1">
              <a:rPr lang="en-US" smtClean="0"/>
              <a:pPr/>
              <a:t>1/28/2015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C2F793-6655-4700-BF75-3C856AB0F44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2A4ADA8-23DE-4678-AD23-0C3A46A66325}" type="datetime1">
              <a:rPr lang="en-US" smtClean="0"/>
              <a:pPr/>
              <a:t>1/28/2015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BC2F793-6655-4700-BF75-3C856AB0F44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670A804-A5D7-4173-836C-0150DBD705C0}" type="datetime1">
              <a:rPr lang="en-US" smtClean="0"/>
              <a:pPr/>
              <a:t>1/28/2015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BC2F793-6655-4700-BF75-3C856AB0F44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AEA42B-0846-49D7-86DB-AD291CFA743C}" type="datetime1">
              <a:rPr lang="en-US" smtClean="0"/>
              <a:pPr/>
              <a:t>1/28/2015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BC2F793-6655-4700-BF75-3C856AB0F44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4AF2313-7573-46CA-967D-4CDB4C5193F0}" type="datetime1">
              <a:rPr lang="en-US" smtClean="0"/>
              <a:pPr/>
              <a:t>1/28/2015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C2F793-6655-4700-BF75-3C856AB0F44C}"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BBF79B6-1EAC-44A1-865A-3E7BE062E83C}" type="datetime1">
              <a:rPr lang="en-US" smtClean="0"/>
              <a:pPr/>
              <a:t>1/28/2015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8BC2F793-6655-4700-BF75-3C856AB0F44C}"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13BAC16-033F-4157-AB03-FBACCD68E3DD}" type="datetime1">
              <a:rPr lang="en-US" smtClean="0"/>
              <a:pPr/>
              <a:t>1/28/2015</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BC2F793-6655-4700-BF75-3C856AB0F44C}"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.Net</a:t>
            </a:r>
            <a:r>
              <a:rPr lang="en-US" dirty="0" smtClean="0"/>
              <a:t> Technology</a:t>
            </a:r>
            <a:endParaRPr lang="en-IN" dirty="0"/>
          </a:p>
        </p:txBody>
      </p:sp>
      <p:sp>
        <p:nvSpPr>
          <p:cNvPr id="3" name="Subtitle 2"/>
          <p:cNvSpPr>
            <a:spLocks noGrp="1"/>
          </p:cNvSpPr>
          <p:nvPr>
            <p:ph type="subTitle" idx="1"/>
          </p:nvPr>
        </p:nvSpPr>
        <p:spPr/>
        <p:txBody>
          <a:bodyPr/>
          <a:lstStyle/>
          <a:p>
            <a:r>
              <a:rPr lang="en-US" dirty="0" smtClean="0"/>
              <a:t>   </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700" dirty="0" smtClean="0">
                <a:solidFill>
                  <a:srgbClr val="464646"/>
                </a:solidFill>
              </a:rPr>
              <a:t>MSIL or IL (Platform Independence)</a:t>
            </a:r>
            <a:endParaRPr lang="en-IN" dirty="0"/>
          </a:p>
        </p:txBody>
      </p:sp>
      <p:sp>
        <p:nvSpPr>
          <p:cNvPr id="2" name="Content Placeholder 1"/>
          <p:cNvSpPr>
            <a:spLocks noGrp="1"/>
          </p:cNvSpPr>
          <p:nvPr>
            <p:ph idx="1"/>
          </p:nvPr>
        </p:nvSpPr>
        <p:spPr/>
        <p:txBody>
          <a:bodyPr/>
          <a:lstStyle/>
          <a:p>
            <a:r>
              <a:rPr lang="en-US" dirty="0" smtClean="0">
                <a:latin typeface="Cambria" pitchFamily="18" charset="0"/>
              </a:rPr>
              <a:t>The MSIL code includes the instructions to load, initialize and invoke methods on Objects</a:t>
            </a:r>
          </a:p>
          <a:p>
            <a:pPr>
              <a:buNone/>
            </a:pPr>
            <a:endParaRPr lang="en-US" dirty="0" smtClean="0">
              <a:latin typeface="Cambria" pitchFamily="18" charset="0"/>
            </a:endParaRPr>
          </a:p>
          <a:p>
            <a:r>
              <a:rPr lang="en-US" dirty="0" smtClean="0">
                <a:latin typeface="Cambria" pitchFamily="18" charset="0"/>
              </a:rPr>
              <a:t>It also includes the instructions for various operations on programs code such as arithmetic and logical operations, control flow, exception handling</a:t>
            </a:r>
            <a:endParaRPr lang="en-IN"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85800"/>
            <a:ext cx="8229600" cy="1143000"/>
          </a:xfrm>
        </p:spPr>
        <p:txBody>
          <a:bodyPr/>
          <a:lstStyle/>
          <a:p>
            <a:r>
              <a:rPr lang="en-US" sz="3700" dirty="0" smtClean="0"/>
              <a:t>Comparison to Java</a:t>
            </a:r>
            <a:endParaRPr lang="en-IN" sz="3700" dirty="0"/>
          </a:p>
        </p:txBody>
      </p:sp>
      <p:grpSp>
        <p:nvGrpSpPr>
          <p:cNvPr id="5" name="Content Placeholder 4"/>
          <p:cNvGrpSpPr>
            <a:grpSpLocks noGrp="1"/>
          </p:cNvGrpSpPr>
          <p:nvPr>
            <p:ph idx="1"/>
          </p:nvPr>
        </p:nvGrpSpPr>
        <p:grpSpPr>
          <a:xfrm>
            <a:off x="857224" y="1760558"/>
            <a:ext cx="7686700" cy="4525962"/>
            <a:chOff x="914400" y="1905000"/>
            <a:chExt cx="7162800" cy="4252913"/>
          </a:xfrm>
        </p:grpSpPr>
        <p:grpSp>
          <p:nvGrpSpPr>
            <p:cNvPr id="6" name="Group 22"/>
            <p:cNvGrpSpPr/>
            <p:nvPr/>
          </p:nvGrpSpPr>
          <p:grpSpPr>
            <a:xfrm>
              <a:off x="914400" y="1905000"/>
              <a:ext cx="7162800" cy="1966913"/>
              <a:chOff x="914400" y="1905000"/>
              <a:chExt cx="7162800" cy="1966913"/>
            </a:xfrm>
          </p:grpSpPr>
          <p:sp>
            <p:nvSpPr>
              <p:cNvPr id="17" name="Rectangle 4"/>
              <p:cNvSpPr>
                <a:spLocks noChangeArrowheads="1"/>
              </p:cNvSpPr>
              <p:nvPr/>
            </p:nvSpPr>
            <p:spPr bwMode="auto">
              <a:xfrm>
                <a:off x="990600" y="1905000"/>
                <a:ext cx="1600200" cy="1447800"/>
              </a:xfrm>
              <a:prstGeom prst="rect">
                <a:avLst/>
              </a:prstGeom>
              <a:solidFill>
                <a:schemeClr val="accent1"/>
              </a:solidFill>
              <a:ln w="9525">
                <a:solidFill>
                  <a:schemeClr val="tx1"/>
                </a:solidFill>
                <a:miter lim="800000"/>
                <a:headEnd/>
                <a:tailEnd/>
              </a:ln>
              <a:effectLst/>
            </p:spPr>
            <p:txBody>
              <a:bodyPr wrap="none" anchor="ctr"/>
              <a:lstStyle/>
              <a:p>
                <a:pPr algn="ctr"/>
                <a:r>
                  <a:rPr lang="en-US"/>
                  <a:t>Hello.java</a:t>
                </a:r>
              </a:p>
            </p:txBody>
          </p:sp>
          <p:sp>
            <p:nvSpPr>
              <p:cNvPr id="18" name="Rectangle 5"/>
              <p:cNvSpPr>
                <a:spLocks noChangeArrowheads="1"/>
              </p:cNvSpPr>
              <p:nvPr/>
            </p:nvSpPr>
            <p:spPr bwMode="auto">
              <a:xfrm>
                <a:off x="3733800" y="1905000"/>
                <a:ext cx="1600200" cy="1447800"/>
              </a:xfrm>
              <a:prstGeom prst="rect">
                <a:avLst/>
              </a:prstGeom>
              <a:solidFill>
                <a:schemeClr val="accent1"/>
              </a:solidFill>
              <a:ln w="9525">
                <a:solidFill>
                  <a:schemeClr val="tx1"/>
                </a:solidFill>
                <a:miter lim="800000"/>
                <a:headEnd/>
                <a:tailEnd/>
              </a:ln>
              <a:effectLst/>
            </p:spPr>
            <p:txBody>
              <a:bodyPr wrap="none" anchor="ctr"/>
              <a:lstStyle/>
              <a:p>
                <a:pPr algn="ctr"/>
                <a:r>
                  <a:rPr lang="en-US"/>
                  <a:t>Hello.class</a:t>
                </a:r>
              </a:p>
            </p:txBody>
          </p:sp>
          <p:sp>
            <p:nvSpPr>
              <p:cNvPr id="19" name="Rectangle 7"/>
              <p:cNvSpPr>
                <a:spLocks noChangeArrowheads="1"/>
              </p:cNvSpPr>
              <p:nvPr/>
            </p:nvSpPr>
            <p:spPr bwMode="auto">
              <a:xfrm>
                <a:off x="6477000" y="1905000"/>
                <a:ext cx="1600200" cy="1447800"/>
              </a:xfrm>
              <a:prstGeom prst="rect">
                <a:avLst/>
              </a:prstGeom>
              <a:solidFill>
                <a:schemeClr val="accent1"/>
              </a:solidFill>
              <a:ln w="9525">
                <a:solidFill>
                  <a:schemeClr val="tx1"/>
                </a:solidFill>
                <a:miter lim="800000"/>
                <a:headEnd/>
                <a:tailEnd/>
              </a:ln>
              <a:effectLst/>
            </p:spPr>
            <p:txBody>
              <a:bodyPr wrap="none" anchor="ctr"/>
              <a:lstStyle/>
              <a:p>
                <a:pPr algn="ctr"/>
                <a:r>
                  <a:rPr lang="en-US"/>
                  <a:t>JVM</a:t>
                </a:r>
              </a:p>
            </p:txBody>
          </p:sp>
          <p:sp>
            <p:nvSpPr>
              <p:cNvPr id="20" name="Line 8"/>
              <p:cNvSpPr>
                <a:spLocks noChangeShapeType="1"/>
              </p:cNvSpPr>
              <p:nvPr/>
            </p:nvSpPr>
            <p:spPr bwMode="auto">
              <a:xfrm>
                <a:off x="2590800" y="2590800"/>
                <a:ext cx="1143000" cy="0"/>
              </a:xfrm>
              <a:prstGeom prst="line">
                <a:avLst/>
              </a:prstGeom>
              <a:noFill/>
              <a:ln w="9525">
                <a:solidFill>
                  <a:schemeClr val="tx1"/>
                </a:solidFill>
                <a:round/>
                <a:headEnd/>
                <a:tailEnd type="triangle" w="lg" len="lg"/>
              </a:ln>
              <a:effectLst/>
            </p:spPr>
            <p:txBody>
              <a:bodyPr/>
              <a:lstStyle/>
              <a:p>
                <a:endParaRPr lang="en-IN"/>
              </a:p>
            </p:txBody>
          </p:sp>
          <p:sp>
            <p:nvSpPr>
              <p:cNvPr id="21" name="Text Box 9"/>
              <p:cNvSpPr txBox="1">
                <a:spLocks noChangeArrowheads="1"/>
              </p:cNvSpPr>
              <p:nvPr/>
            </p:nvSpPr>
            <p:spPr bwMode="auto">
              <a:xfrm>
                <a:off x="2590800" y="2133600"/>
                <a:ext cx="1219200" cy="366713"/>
              </a:xfrm>
              <a:prstGeom prst="rect">
                <a:avLst/>
              </a:prstGeom>
              <a:noFill/>
              <a:ln w="9525">
                <a:noFill/>
                <a:miter lim="800000"/>
                <a:headEnd/>
                <a:tailEnd/>
              </a:ln>
              <a:effectLst/>
            </p:spPr>
            <p:txBody>
              <a:bodyPr>
                <a:spAutoFit/>
              </a:bodyPr>
              <a:lstStyle/>
              <a:p>
                <a:pPr algn="ctr">
                  <a:spcBef>
                    <a:spcPct val="50000"/>
                  </a:spcBef>
                </a:pPr>
                <a:r>
                  <a:rPr lang="en-US"/>
                  <a:t>compile</a:t>
                </a:r>
              </a:p>
            </p:txBody>
          </p:sp>
          <p:sp>
            <p:nvSpPr>
              <p:cNvPr id="22" name="Line 10"/>
              <p:cNvSpPr>
                <a:spLocks noChangeShapeType="1"/>
              </p:cNvSpPr>
              <p:nvPr/>
            </p:nvSpPr>
            <p:spPr bwMode="auto">
              <a:xfrm>
                <a:off x="5334000" y="2590800"/>
                <a:ext cx="1143000" cy="0"/>
              </a:xfrm>
              <a:prstGeom prst="line">
                <a:avLst/>
              </a:prstGeom>
              <a:noFill/>
              <a:ln w="9525">
                <a:solidFill>
                  <a:schemeClr val="tx1"/>
                </a:solidFill>
                <a:round/>
                <a:headEnd/>
                <a:tailEnd type="triangle" w="lg" len="lg"/>
              </a:ln>
              <a:effectLst/>
            </p:spPr>
            <p:txBody>
              <a:bodyPr/>
              <a:lstStyle/>
              <a:p>
                <a:endParaRPr lang="en-IN"/>
              </a:p>
            </p:txBody>
          </p:sp>
          <p:sp>
            <p:nvSpPr>
              <p:cNvPr id="23" name="Text Box 11"/>
              <p:cNvSpPr txBox="1">
                <a:spLocks noChangeArrowheads="1"/>
              </p:cNvSpPr>
              <p:nvPr/>
            </p:nvSpPr>
            <p:spPr bwMode="auto">
              <a:xfrm>
                <a:off x="5334000" y="2133600"/>
                <a:ext cx="1219200" cy="366713"/>
              </a:xfrm>
              <a:prstGeom prst="rect">
                <a:avLst/>
              </a:prstGeom>
              <a:noFill/>
              <a:ln w="9525">
                <a:noFill/>
                <a:miter lim="800000"/>
                <a:headEnd/>
                <a:tailEnd/>
              </a:ln>
              <a:effectLst/>
            </p:spPr>
            <p:txBody>
              <a:bodyPr>
                <a:spAutoFit/>
              </a:bodyPr>
              <a:lstStyle/>
              <a:p>
                <a:pPr algn="ctr">
                  <a:spcBef>
                    <a:spcPct val="50000"/>
                  </a:spcBef>
                </a:pPr>
                <a:r>
                  <a:rPr lang="en-US"/>
                  <a:t>execute</a:t>
                </a:r>
              </a:p>
            </p:txBody>
          </p:sp>
          <p:sp>
            <p:nvSpPr>
              <p:cNvPr id="24" name="Text Box 19"/>
              <p:cNvSpPr txBox="1">
                <a:spLocks noChangeArrowheads="1"/>
              </p:cNvSpPr>
              <p:nvPr/>
            </p:nvSpPr>
            <p:spPr bwMode="auto">
              <a:xfrm>
                <a:off x="914400" y="3505200"/>
                <a:ext cx="1752600" cy="366713"/>
              </a:xfrm>
              <a:prstGeom prst="rect">
                <a:avLst/>
              </a:prstGeom>
              <a:noFill/>
              <a:ln w="9525">
                <a:noFill/>
                <a:miter lim="800000"/>
                <a:headEnd/>
                <a:tailEnd/>
              </a:ln>
              <a:effectLst/>
            </p:spPr>
            <p:txBody>
              <a:bodyPr>
                <a:spAutoFit/>
              </a:bodyPr>
              <a:lstStyle/>
              <a:p>
                <a:pPr algn="ctr">
                  <a:spcBef>
                    <a:spcPct val="50000"/>
                  </a:spcBef>
                </a:pPr>
                <a:r>
                  <a:rPr lang="en-US"/>
                  <a:t>Source code</a:t>
                </a:r>
              </a:p>
            </p:txBody>
          </p:sp>
          <p:sp>
            <p:nvSpPr>
              <p:cNvPr id="25" name="Text Box 20"/>
              <p:cNvSpPr txBox="1">
                <a:spLocks noChangeArrowheads="1"/>
              </p:cNvSpPr>
              <p:nvPr/>
            </p:nvSpPr>
            <p:spPr bwMode="auto">
              <a:xfrm>
                <a:off x="3581400" y="3505200"/>
                <a:ext cx="1905000" cy="366713"/>
              </a:xfrm>
              <a:prstGeom prst="rect">
                <a:avLst/>
              </a:prstGeom>
              <a:noFill/>
              <a:ln w="9525">
                <a:noFill/>
                <a:miter lim="800000"/>
                <a:headEnd/>
                <a:tailEnd/>
              </a:ln>
              <a:effectLst/>
            </p:spPr>
            <p:txBody>
              <a:bodyPr>
                <a:spAutoFit/>
              </a:bodyPr>
              <a:lstStyle/>
              <a:p>
                <a:pPr algn="ctr">
                  <a:spcBef>
                    <a:spcPct val="50000"/>
                  </a:spcBef>
                </a:pPr>
                <a:r>
                  <a:rPr lang="en-US"/>
                  <a:t>Byte code</a:t>
                </a:r>
              </a:p>
            </p:txBody>
          </p:sp>
        </p:grpSp>
        <p:grpSp>
          <p:nvGrpSpPr>
            <p:cNvPr id="7" name="Group 23"/>
            <p:cNvGrpSpPr/>
            <p:nvPr/>
          </p:nvGrpSpPr>
          <p:grpSpPr>
            <a:xfrm>
              <a:off x="914400" y="4191000"/>
              <a:ext cx="7162800" cy="1966913"/>
              <a:chOff x="914400" y="4191000"/>
              <a:chExt cx="7162800" cy="1966913"/>
            </a:xfrm>
          </p:grpSpPr>
          <p:sp>
            <p:nvSpPr>
              <p:cNvPr id="8" name="Rectangle 12"/>
              <p:cNvSpPr>
                <a:spLocks noChangeArrowheads="1"/>
              </p:cNvSpPr>
              <p:nvPr/>
            </p:nvSpPr>
            <p:spPr bwMode="auto">
              <a:xfrm>
                <a:off x="990600" y="4191000"/>
                <a:ext cx="1600200" cy="1447800"/>
              </a:xfrm>
              <a:prstGeom prst="rect">
                <a:avLst/>
              </a:prstGeom>
              <a:solidFill>
                <a:schemeClr val="accent1"/>
              </a:solidFill>
              <a:ln w="9525">
                <a:solidFill>
                  <a:schemeClr val="tx1"/>
                </a:solidFill>
                <a:miter lim="800000"/>
                <a:headEnd/>
                <a:tailEnd/>
              </a:ln>
              <a:effectLst/>
            </p:spPr>
            <p:txBody>
              <a:bodyPr wrap="none" anchor="ctr"/>
              <a:lstStyle/>
              <a:p>
                <a:pPr algn="ctr"/>
                <a:r>
                  <a:rPr lang="en-US"/>
                  <a:t>Hello.vb</a:t>
                </a:r>
              </a:p>
            </p:txBody>
          </p:sp>
          <p:sp>
            <p:nvSpPr>
              <p:cNvPr id="9" name="Rectangle 13"/>
              <p:cNvSpPr>
                <a:spLocks noChangeArrowheads="1"/>
              </p:cNvSpPr>
              <p:nvPr/>
            </p:nvSpPr>
            <p:spPr bwMode="auto">
              <a:xfrm>
                <a:off x="3733800" y="4191000"/>
                <a:ext cx="1600200" cy="1447800"/>
              </a:xfrm>
              <a:prstGeom prst="rect">
                <a:avLst/>
              </a:prstGeom>
              <a:solidFill>
                <a:schemeClr val="accent1"/>
              </a:solidFill>
              <a:ln w="9525">
                <a:solidFill>
                  <a:schemeClr val="tx1"/>
                </a:solidFill>
                <a:miter lim="800000"/>
                <a:headEnd/>
                <a:tailEnd/>
              </a:ln>
              <a:effectLst/>
            </p:spPr>
            <p:txBody>
              <a:bodyPr wrap="none" anchor="ctr"/>
              <a:lstStyle/>
              <a:p>
                <a:pPr algn="ctr"/>
                <a:r>
                  <a:rPr lang="en-US"/>
                  <a:t>Hello.exe</a:t>
                </a:r>
              </a:p>
            </p:txBody>
          </p:sp>
          <p:sp>
            <p:nvSpPr>
              <p:cNvPr id="10" name="Rectangle 14"/>
              <p:cNvSpPr>
                <a:spLocks noChangeArrowheads="1"/>
              </p:cNvSpPr>
              <p:nvPr/>
            </p:nvSpPr>
            <p:spPr bwMode="auto">
              <a:xfrm>
                <a:off x="6477000" y="4191000"/>
                <a:ext cx="1600200" cy="1447800"/>
              </a:xfrm>
              <a:prstGeom prst="rect">
                <a:avLst/>
              </a:prstGeom>
              <a:solidFill>
                <a:schemeClr val="accent1"/>
              </a:solidFill>
              <a:ln w="9525">
                <a:solidFill>
                  <a:schemeClr val="tx1"/>
                </a:solidFill>
                <a:miter lim="800000"/>
                <a:headEnd/>
                <a:tailEnd/>
              </a:ln>
              <a:effectLst/>
            </p:spPr>
            <p:txBody>
              <a:bodyPr wrap="none" anchor="ctr"/>
              <a:lstStyle/>
              <a:p>
                <a:pPr algn="ctr"/>
                <a:r>
                  <a:rPr lang="en-US"/>
                  <a:t>CLR</a:t>
                </a:r>
              </a:p>
            </p:txBody>
          </p:sp>
          <p:sp>
            <p:nvSpPr>
              <p:cNvPr id="11" name="Line 15"/>
              <p:cNvSpPr>
                <a:spLocks noChangeShapeType="1"/>
              </p:cNvSpPr>
              <p:nvPr/>
            </p:nvSpPr>
            <p:spPr bwMode="auto">
              <a:xfrm>
                <a:off x="2590800" y="4876800"/>
                <a:ext cx="1143000" cy="0"/>
              </a:xfrm>
              <a:prstGeom prst="line">
                <a:avLst/>
              </a:prstGeom>
              <a:noFill/>
              <a:ln w="9525">
                <a:solidFill>
                  <a:schemeClr val="tx1"/>
                </a:solidFill>
                <a:round/>
                <a:headEnd/>
                <a:tailEnd type="triangle" w="lg" len="lg"/>
              </a:ln>
              <a:effectLst/>
            </p:spPr>
            <p:txBody>
              <a:bodyPr/>
              <a:lstStyle/>
              <a:p>
                <a:endParaRPr lang="en-IN"/>
              </a:p>
            </p:txBody>
          </p:sp>
          <p:sp>
            <p:nvSpPr>
              <p:cNvPr id="12" name="Text Box 16"/>
              <p:cNvSpPr txBox="1">
                <a:spLocks noChangeArrowheads="1"/>
              </p:cNvSpPr>
              <p:nvPr/>
            </p:nvSpPr>
            <p:spPr bwMode="auto">
              <a:xfrm>
                <a:off x="2590800" y="4419600"/>
                <a:ext cx="1219200" cy="366713"/>
              </a:xfrm>
              <a:prstGeom prst="rect">
                <a:avLst/>
              </a:prstGeom>
              <a:noFill/>
              <a:ln w="9525">
                <a:noFill/>
                <a:miter lim="800000"/>
                <a:headEnd/>
                <a:tailEnd/>
              </a:ln>
              <a:effectLst/>
            </p:spPr>
            <p:txBody>
              <a:bodyPr>
                <a:spAutoFit/>
              </a:bodyPr>
              <a:lstStyle/>
              <a:p>
                <a:pPr algn="ctr">
                  <a:spcBef>
                    <a:spcPct val="50000"/>
                  </a:spcBef>
                </a:pPr>
                <a:r>
                  <a:rPr lang="en-US"/>
                  <a:t>compile</a:t>
                </a:r>
              </a:p>
            </p:txBody>
          </p:sp>
          <p:sp>
            <p:nvSpPr>
              <p:cNvPr id="13" name="Line 17"/>
              <p:cNvSpPr>
                <a:spLocks noChangeShapeType="1"/>
              </p:cNvSpPr>
              <p:nvPr/>
            </p:nvSpPr>
            <p:spPr bwMode="auto">
              <a:xfrm>
                <a:off x="5334000" y="4876800"/>
                <a:ext cx="1143000" cy="0"/>
              </a:xfrm>
              <a:prstGeom prst="line">
                <a:avLst/>
              </a:prstGeom>
              <a:noFill/>
              <a:ln w="9525">
                <a:solidFill>
                  <a:schemeClr val="tx1"/>
                </a:solidFill>
                <a:round/>
                <a:headEnd/>
                <a:tailEnd type="triangle" w="lg" len="lg"/>
              </a:ln>
              <a:effectLst/>
            </p:spPr>
            <p:txBody>
              <a:bodyPr/>
              <a:lstStyle/>
              <a:p>
                <a:endParaRPr lang="en-IN"/>
              </a:p>
            </p:txBody>
          </p:sp>
          <p:sp>
            <p:nvSpPr>
              <p:cNvPr id="14" name="Text Box 18"/>
              <p:cNvSpPr txBox="1">
                <a:spLocks noChangeArrowheads="1"/>
              </p:cNvSpPr>
              <p:nvPr/>
            </p:nvSpPr>
            <p:spPr bwMode="auto">
              <a:xfrm>
                <a:off x="5334000" y="4419600"/>
                <a:ext cx="1219200" cy="366713"/>
              </a:xfrm>
              <a:prstGeom prst="rect">
                <a:avLst/>
              </a:prstGeom>
              <a:noFill/>
              <a:ln w="9525">
                <a:noFill/>
                <a:miter lim="800000"/>
                <a:headEnd/>
                <a:tailEnd/>
              </a:ln>
              <a:effectLst/>
            </p:spPr>
            <p:txBody>
              <a:bodyPr>
                <a:spAutoFit/>
              </a:bodyPr>
              <a:lstStyle/>
              <a:p>
                <a:pPr algn="ctr">
                  <a:spcBef>
                    <a:spcPct val="50000"/>
                  </a:spcBef>
                </a:pPr>
                <a:r>
                  <a:rPr lang="en-US"/>
                  <a:t>execute</a:t>
                </a:r>
              </a:p>
            </p:txBody>
          </p:sp>
          <p:sp>
            <p:nvSpPr>
              <p:cNvPr id="15" name="Text Box 23"/>
              <p:cNvSpPr txBox="1">
                <a:spLocks noChangeArrowheads="1"/>
              </p:cNvSpPr>
              <p:nvPr/>
            </p:nvSpPr>
            <p:spPr bwMode="auto">
              <a:xfrm>
                <a:off x="3581400" y="5791200"/>
                <a:ext cx="1905000" cy="366713"/>
              </a:xfrm>
              <a:prstGeom prst="rect">
                <a:avLst/>
              </a:prstGeom>
              <a:noFill/>
              <a:ln w="9525">
                <a:noFill/>
                <a:miter lim="800000"/>
                <a:headEnd/>
                <a:tailEnd/>
              </a:ln>
              <a:effectLst/>
            </p:spPr>
            <p:txBody>
              <a:bodyPr>
                <a:spAutoFit/>
              </a:bodyPr>
              <a:lstStyle/>
              <a:p>
                <a:pPr algn="ctr">
                  <a:spcBef>
                    <a:spcPct val="50000"/>
                  </a:spcBef>
                </a:pPr>
                <a:r>
                  <a:rPr lang="en-US"/>
                  <a:t>CIL</a:t>
                </a:r>
              </a:p>
            </p:txBody>
          </p:sp>
          <p:sp>
            <p:nvSpPr>
              <p:cNvPr id="16" name="Text Box 24"/>
              <p:cNvSpPr txBox="1">
                <a:spLocks noChangeArrowheads="1"/>
              </p:cNvSpPr>
              <p:nvPr/>
            </p:nvSpPr>
            <p:spPr bwMode="auto">
              <a:xfrm>
                <a:off x="914400" y="5715000"/>
                <a:ext cx="1752600" cy="366713"/>
              </a:xfrm>
              <a:prstGeom prst="rect">
                <a:avLst/>
              </a:prstGeom>
              <a:noFill/>
              <a:ln w="9525">
                <a:noFill/>
                <a:miter lim="800000"/>
                <a:headEnd/>
                <a:tailEnd/>
              </a:ln>
              <a:effectLst/>
            </p:spPr>
            <p:txBody>
              <a:bodyPr>
                <a:spAutoFit/>
              </a:bodyPr>
              <a:lstStyle/>
              <a:p>
                <a:pPr algn="ctr">
                  <a:spcBef>
                    <a:spcPct val="50000"/>
                  </a:spcBef>
                </a:pPr>
                <a:r>
                  <a:rPr lang="en-US"/>
                  <a:t>Source code</a:t>
                </a:r>
              </a:p>
            </p:txBody>
          </p:sp>
        </p:gr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type="title"/>
          </p:nvPr>
        </p:nvSpPr>
        <p:spPr>
          <a:xfrm>
            <a:off x="571472" y="642918"/>
            <a:ext cx="8115328" cy="642934"/>
          </a:xfrm>
        </p:spPr>
        <p:txBody>
          <a:bodyPr/>
          <a:lstStyle/>
          <a:p>
            <a:r>
              <a:rPr lang="en-US" sz="3700" dirty="0" smtClean="0">
                <a:latin typeface="Cambria" pitchFamily="18" charset="0"/>
              </a:rPr>
              <a:t>Base Class Library(BCL)</a:t>
            </a:r>
            <a:endParaRPr lang="en-IN" sz="3700" dirty="0">
              <a:latin typeface="Cambria" pitchFamily="18" charset="0"/>
            </a:endParaRPr>
          </a:p>
        </p:txBody>
      </p:sp>
      <p:sp>
        <p:nvSpPr>
          <p:cNvPr id="6" name="Content Placeholder 1"/>
          <p:cNvSpPr>
            <a:spLocks noGrp="1"/>
          </p:cNvSpPr>
          <p:nvPr>
            <p:ph idx="1"/>
          </p:nvPr>
        </p:nvSpPr>
        <p:spPr>
          <a:xfrm>
            <a:off x="357158" y="1500174"/>
            <a:ext cx="8229600" cy="3857652"/>
          </a:xfrm>
        </p:spPr>
        <p:txBody>
          <a:bodyPr>
            <a:noAutofit/>
          </a:bodyPr>
          <a:lstStyle/>
          <a:p>
            <a:r>
              <a:rPr lang="en-US" sz="2400" dirty="0" smtClean="0">
                <a:latin typeface="Cambria" pitchFamily="18" charset="0"/>
              </a:rPr>
              <a:t>Also referred as Framework Class Library(FCL)</a:t>
            </a:r>
          </a:p>
          <a:p>
            <a:pPr>
              <a:buNone/>
            </a:pPr>
            <a:endParaRPr lang="en-US" sz="2400" dirty="0" smtClean="0">
              <a:latin typeface="Cambria" pitchFamily="18" charset="0"/>
            </a:endParaRPr>
          </a:p>
          <a:p>
            <a:r>
              <a:rPr lang="en-US" sz="2400" dirty="0" smtClean="0">
                <a:latin typeface="Cambria" pitchFamily="18" charset="0"/>
              </a:rPr>
              <a:t>It is library of classes available to all languages using .NET</a:t>
            </a:r>
          </a:p>
          <a:p>
            <a:pPr>
              <a:buNone/>
            </a:pPr>
            <a:r>
              <a:rPr lang="en-US" sz="2400" dirty="0" smtClean="0">
                <a:latin typeface="Cambria" pitchFamily="18" charset="0"/>
              </a:rPr>
              <a:t>    framework</a:t>
            </a:r>
          </a:p>
          <a:p>
            <a:pPr>
              <a:buNone/>
            </a:pPr>
            <a:endParaRPr lang="en-US" sz="2400" dirty="0" smtClean="0">
              <a:latin typeface="Cambria" pitchFamily="18" charset="0"/>
            </a:endParaRPr>
          </a:p>
          <a:p>
            <a:r>
              <a:rPr lang="en-US" sz="2400" dirty="0" smtClean="0">
                <a:latin typeface="Cambria" pitchFamily="18" charset="0"/>
              </a:rPr>
              <a:t>It provides classes, which encapsulate a no. of common function, including file reading &amp; writing, graphic rendering, DB interaction &amp; XML document manipulation.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14290"/>
            <a:ext cx="8229600" cy="1143000"/>
          </a:xfrm>
        </p:spPr>
        <p:txBody>
          <a:bodyPr/>
          <a:lstStyle/>
          <a:p>
            <a:r>
              <a:rPr lang="en-US" sz="3700" dirty="0" smtClean="0">
                <a:latin typeface="Cambria" pitchFamily="18" charset="0"/>
              </a:rPr>
              <a:t>ADO.NET</a:t>
            </a:r>
            <a:endParaRPr lang="en-IN" sz="3700" dirty="0">
              <a:latin typeface="Cambria" pitchFamily="18" charset="0"/>
            </a:endParaRPr>
          </a:p>
        </p:txBody>
      </p:sp>
      <p:sp>
        <p:nvSpPr>
          <p:cNvPr id="5" name="Content Placeholder 1"/>
          <p:cNvSpPr>
            <a:spLocks noGrp="1"/>
          </p:cNvSpPr>
          <p:nvPr>
            <p:ph idx="1"/>
          </p:nvPr>
        </p:nvSpPr>
        <p:spPr>
          <a:xfrm>
            <a:off x="357158" y="1500174"/>
            <a:ext cx="8229600" cy="4143404"/>
          </a:xfrm>
        </p:spPr>
        <p:txBody>
          <a:bodyPr>
            <a:noAutofit/>
          </a:bodyPr>
          <a:lstStyle/>
          <a:p>
            <a:r>
              <a:rPr lang="en-US" sz="2200" dirty="0" smtClean="0">
                <a:latin typeface="Cambria" pitchFamily="18" charset="0"/>
              </a:rPr>
              <a:t>It is a set of computer software components</a:t>
            </a:r>
          </a:p>
          <a:p>
            <a:pPr>
              <a:buNone/>
            </a:pPr>
            <a:endParaRPr lang="en-US" sz="2200" dirty="0" smtClean="0">
              <a:latin typeface="Cambria" pitchFamily="18" charset="0"/>
            </a:endParaRPr>
          </a:p>
          <a:p>
            <a:r>
              <a:rPr lang="en-US" sz="2200" dirty="0" smtClean="0">
                <a:latin typeface="Cambria" pitchFamily="18" charset="0"/>
              </a:rPr>
              <a:t>It is use to access data and data services</a:t>
            </a:r>
          </a:p>
          <a:p>
            <a:pPr>
              <a:buNone/>
            </a:pPr>
            <a:endParaRPr lang="en-US" sz="2200" dirty="0" smtClean="0">
              <a:latin typeface="Cambria" pitchFamily="18" charset="0"/>
            </a:endParaRPr>
          </a:p>
          <a:p>
            <a:r>
              <a:rPr lang="en-US" sz="2200" dirty="0" smtClean="0">
                <a:latin typeface="Cambria" pitchFamily="18" charset="0"/>
              </a:rPr>
              <a:t>It is a part of BCL</a:t>
            </a:r>
          </a:p>
          <a:p>
            <a:pPr>
              <a:buNone/>
            </a:pPr>
            <a:endParaRPr lang="en-US" sz="2200" dirty="0" smtClean="0">
              <a:latin typeface="Cambria" pitchFamily="18" charset="0"/>
            </a:endParaRPr>
          </a:p>
          <a:p>
            <a:r>
              <a:rPr lang="en-US" sz="2200" dirty="0" smtClean="0">
                <a:latin typeface="Cambria" pitchFamily="18" charset="0"/>
              </a:rPr>
              <a:t>Consists of 2 parts :-</a:t>
            </a:r>
          </a:p>
          <a:p>
            <a:pPr lvl="1"/>
            <a:r>
              <a:rPr lang="en-US" sz="2200" dirty="0" smtClean="0">
                <a:latin typeface="Cambria" pitchFamily="18" charset="0"/>
              </a:rPr>
              <a:t>Data Provider – Connection, Parameter, Data Adapter, Data Reader</a:t>
            </a:r>
          </a:p>
          <a:p>
            <a:pPr lvl="1"/>
            <a:r>
              <a:rPr lang="en-US" sz="2200" dirty="0" smtClean="0">
                <a:latin typeface="Cambria" pitchFamily="18" charset="0"/>
              </a:rPr>
              <a:t>Dataset</a:t>
            </a:r>
          </a:p>
          <a:p>
            <a:pPr marL="274320" lvl="1" indent="-274320">
              <a:buClr>
                <a:schemeClr val="accent3"/>
              </a:buClr>
              <a:buSzPct val="95000"/>
              <a:buNone/>
            </a:pPr>
            <a:endParaRPr lang="en-US" sz="22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714356"/>
            <a:ext cx="7943848" cy="857248"/>
          </a:xfrm>
        </p:spPr>
        <p:txBody>
          <a:bodyPr/>
          <a:lstStyle/>
          <a:p>
            <a:r>
              <a:rPr lang="en-US" sz="3700" dirty="0" smtClean="0"/>
              <a:t>Web Services</a:t>
            </a:r>
            <a:endParaRPr lang="en-US" sz="3700" dirty="0"/>
          </a:p>
        </p:txBody>
      </p:sp>
      <p:sp>
        <p:nvSpPr>
          <p:cNvPr id="3" name="Content Placeholder 2"/>
          <p:cNvSpPr>
            <a:spLocks noGrp="1"/>
          </p:cNvSpPr>
          <p:nvPr>
            <p:ph idx="1"/>
          </p:nvPr>
        </p:nvSpPr>
        <p:spPr>
          <a:xfrm>
            <a:off x="500034" y="1643050"/>
            <a:ext cx="8229600" cy="4389120"/>
          </a:xfrm>
        </p:spPr>
        <p:txBody>
          <a:bodyPr/>
          <a:lstStyle/>
          <a:p>
            <a:r>
              <a:rPr lang="en-US" sz="2300" dirty="0" smtClean="0">
                <a:latin typeface="Cambria" pitchFamily="18" charset="0"/>
              </a:rPr>
              <a:t>Web Services provide data and services to other applications.</a:t>
            </a:r>
          </a:p>
          <a:p>
            <a:r>
              <a:rPr lang="en-US" sz="2300" dirty="0" smtClean="0">
                <a:latin typeface="Cambria" pitchFamily="18" charset="0"/>
              </a:rPr>
              <a:t>Web services are small units of code </a:t>
            </a:r>
          </a:p>
          <a:p>
            <a:pPr>
              <a:buNone/>
            </a:pPr>
            <a:endParaRPr lang="en-US" sz="2300" dirty="0" smtClean="0">
              <a:latin typeface="Cambria" pitchFamily="18" charset="0"/>
            </a:endParaRPr>
          </a:p>
          <a:p>
            <a:pPr>
              <a:buNone/>
            </a:pPr>
            <a:r>
              <a:rPr lang="en-US" sz="2300" b="1" dirty="0" smtClean="0">
                <a:latin typeface="Cambria" pitchFamily="18" charset="0"/>
              </a:rPr>
              <a:t>Benefits of Web Services</a:t>
            </a:r>
          </a:p>
          <a:p>
            <a:pPr lvl="0"/>
            <a:r>
              <a:rPr lang="en-US" sz="2300" dirty="0" smtClean="0">
                <a:latin typeface="Cambria" pitchFamily="18" charset="0"/>
              </a:rPr>
              <a:t>Easier to communicate between applications </a:t>
            </a:r>
          </a:p>
          <a:p>
            <a:pPr lvl="0"/>
            <a:r>
              <a:rPr lang="en-US" sz="2300" dirty="0" smtClean="0">
                <a:latin typeface="Cambria" pitchFamily="18" charset="0"/>
              </a:rPr>
              <a:t>Easier to reuse existing services </a:t>
            </a:r>
          </a:p>
          <a:p>
            <a:pPr lvl="0"/>
            <a:r>
              <a:rPr lang="en-US" sz="2300" dirty="0" smtClean="0">
                <a:latin typeface="Cambria" pitchFamily="18" charset="0"/>
              </a:rPr>
              <a:t>Easier to distribute information to more consumers </a:t>
            </a:r>
          </a:p>
          <a:p>
            <a:pPr lvl="0"/>
            <a:r>
              <a:rPr lang="en-US" sz="2300" dirty="0" smtClean="0">
                <a:latin typeface="Cambria" pitchFamily="18" charset="0"/>
              </a:rPr>
              <a:t>Rapid development</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71472" y="724632"/>
            <a:ext cx="8115328" cy="704104"/>
          </a:xfrm>
        </p:spPr>
        <p:txBody>
          <a:bodyPr>
            <a:normAutofit fontScale="90000"/>
          </a:bodyPr>
          <a:lstStyle/>
          <a:p>
            <a:r>
              <a:rPr lang="en-US" sz="4000" dirty="0" smtClean="0">
                <a:latin typeface="Cambria" pitchFamily="18" charset="0"/>
              </a:rPr>
              <a:t>Common Language Specification (CLS)</a:t>
            </a:r>
          </a:p>
        </p:txBody>
      </p:sp>
      <p:sp>
        <p:nvSpPr>
          <p:cNvPr id="2" name="Content Placeholder 1"/>
          <p:cNvSpPr>
            <a:spLocks noGrp="1"/>
          </p:cNvSpPr>
          <p:nvPr>
            <p:ph idx="1"/>
          </p:nvPr>
        </p:nvSpPr>
        <p:spPr>
          <a:xfrm>
            <a:off x="457200" y="1714488"/>
            <a:ext cx="8229600" cy="3857652"/>
          </a:xfrm>
        </p:spPr>
        <p:txBody>
          <a:bodyPr>
            <a:normAutofit/>
          </a:bodyPr>
          <a:lstStyle/>
          <a:p>
            <a:pPr marL="274320" lvl="1" indent="-274320">
              <a:buClr>
                <a:schemeClr val="accent3"/>
              </a:buClr>
              <a:buSzPct val="95000"/>
            </a:pPr>
            <a:r>
              <a:rPr lang="en-IN" dirty="0" smtClean="0">
                <a:latin typeface="Cambria" pitchFamily="18" charset="0"/>
              </a:rPr>
              <a:t>CLS is the collection of the rules and constraints that every language (that seeks to achieve .NET compatibility) must follow.</a:t>
            </a:r>
          </a:p>
          <a:p>
            <a:pPr marL="274320" lvl="1" indent="-274320">
              <a:buClr>
                <a:schemeClr val="accent3"/>
              </a:buClr>
              <a:buSzPct val="95000"/>
              <a:buNone/>
            </a:pPr>
            <a:endParaRPr lang="en-IN" dirty="0" smtClean="0">
              <a:latin typeface="Cambria" pitchFamily="18" charset="0"/>
            </a:endParaRPr>
          </a:p>
          <a:p>
            <a:pPr marL="274320" lvl="1" indent="-274320">
              <a:buClr>
                <a:schemeClr val="accent3"/>
              </a:buClr>
              <a:buSzPct val="95000"/>
            </a:pPr>
            <a:r>
              <a:rPr lang="en-IN" dirty="0" smtClean="0">
                <a:latin typeface="Cambria" pitchFamily="18" charset="0"/>
              </a:rPr>
              <a:t>CLS is nothing but guidelines that language to follow so that it can communicate with other .NET languages in a seamless manner</a:t>
            </a:r>
          </a:p>
          <a:p>
            <a:pPr marL="274320" lvl="1" indent="-274320">
              <a:buClr>
                <a:schemeClr val="accent3"/>
              </a:buClr>
              <a:buSzPct val="95000"/>
              <a:buNone/>
            </a:pPr>
            <a:endParaRPr lang="en-IN" dirty="0" smtClean="0">
              <a:latin typeface="Cambria" pitchFamily="18" charset="0"/>
            </a:endParaRPr>
          </a:p>
          <a:p>
            <a:pPr marL="274320" lvl="1" indent="-274320">
              <a:buClr>
                <a:schemeClr val="accent3"/>
              </a:buClr>
              <a:buSzPct val="95000"/>
            </a:pPr>
            <a:r>
              <a:rPr lang="en-US" dirty="0" smtClean="0">
                <a:latin typeface="Cambria" pitchFamily="18" charset="0"/>
              </a:rPr>
              <a:t>It </a:t>
            </a:r>
            <a:r>
              <a:rPr lang="en-IN" dirty="0" smtClean="0">
                <a:latin typeface="Cambria" pitchFamily="18" charset="0"/>
              </a:rPr>
              <a:t>is a subset of the CTS</a:t>
            </a:r>
            <a:endParaRPr lang="en-US" dirty="0" smtClean="0">
              <a:latin typeface="Cambria" pitchFamily="18" charset="0"/>
            </a:endParaRPr>
          </a:p>
          <a:p>
            <a:pPr>
              <a:buNone/>
            </a:pPr>
            <a:endParaRPr lang="en-US" sz="2400" dirty="0" smtClean="0"/>
          </a:p>
          <a:p>
            <a:pPr lvl="1"/>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71472" y="724632"/>
            <a:ext cx="8115328" cy="704104"/>
          </a:xfrm>
        </p:spPr>
        <p:txBody>
          <a:bodyPr>
            <a:normAutofit fontScale="90000"/>
          </a:bodyPr>
          <a:lstStyle/>
          <a:p>
            <a:r>
              <a:rPr lang="en-US" sz="4000" dirty="0" smtClean="0">
                <a:latin typeface="Cambria" pitchFamily="18" charset="0"/>
              </a:rPr>
              <a:t>Common Language Specification (CLS)</a:t>
            </a:r>
          </a:p>
        </p:txBody>
      </p:sp>
      <p:sp>
        <p:nvSpPr>
          <p:cNvPr id="6" name="Content Placeholder 1"/>
          <p:cNvSpPr>
            <a:spLocks noGrp="1"/>
          </p:cNvSpPr>
          <p:nvPr>
            <p:ph idx="1"/>
          </p:nvPr>
        </p:nvSpPr>
        <p:spPr>
          <a:xfrm>
            <a:off x="457200" y="1571612"/>
            <a:ext cx="8229600" cy="4389120"/>
          </a:xfrm>
        </p:spPr>
        <p:txBody>
          <a:bodyPr>
            <a:normAutofit/>
          </a:bodyPr>
          <a:lstStyle/>
          <a:p>
            <a:r>
              <a:rPr lang="en-US" sz="2400" dirty="0" smtClean="0">
                <a:latin typeface="Cambria" pitchFamily="18" charset="0"/>
              </a:rPr>
              <a:t>Microsoft defined 3 levels of CLS :-</a:t>
            </a:r>
          </a:p>
          <a:p>
            <a:pPr lvl="1"/>
            <a:r>
              <a:rPr lang="en-IN" sz="2200" dirty="0" smtClean="0">
                <a:latin typeface="Cambria" pitchFamily="18" charset="0"/>
              </a:rPr>
              <a:t>Compliant Provider</a:t>
            </a:r>
          </a:p>
          <a:p>
            <a:pPr lvl="1"/>
            <a:r>
              <a:rPr lang="en-IN" sz="2200" dirty="0" smtClean="0">
                <a:latin typeface="Cambria" pitchFamily="18" charset="0"/>
              </a:rPr>
              <a:t>Consumer</a:t>
            </a:r>
          </a:p>
          <a:p>
            <a:pPr lvl="1"/>
            <a:r>
              <a:rPr lang="en-IN" sz="2200" dirty="0" smtClean="0">
                <a:latin typeface="Cambria" pitchFamily="18" charset="0"/>
              </a:rPr>
              <a:t>Extender</a:t>
            </a:r>
          </a:p>
          <a:p>
            <a:pPr lvl="1">
              <a:buNone/>
            </a:pP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71472" y="642918"/>
            <a:ext cx="8115328" cy="775542"/>
          </a:xfrm>
        </p:spPr>
        <p:txBody>
          <a:bodyPr>
            <a:normAutofit/>
          </a:bodyPr>
          <a:lstStyle/>
          <a:p>
            <a:r>
              <a:rPr lang="en-US" sz="3700" dirty="0" smtClean="0">
                <a:latin typeface="Cambria" pitchFamily="18" charset="0"/>
              </a:rPr>
              <a:t>CLR</a:t>
            </a:r>
            <a:endParaRPr lang="en-IN" sz="3700" dirty="0">
              <a:latin typeface="Cambria" pitchFamily="18" charset="0"/>
            </a:endParaRPr>
          </a:p>
        </p:txBody>
      </p:sp>
      <p:sp>
        <p:nvSpPr>
          <p:cNvPr id="2" name="Content Placeholder 1"/>
          <p:cNvSpPr>
            <a:spLocks noGrp="1"/>
          </p:cNvSpPr>
          <p:nvPr>
            <p:ph idx="1"/>
          </p:nvPr>
        </p:nvSpPr>
        <p:spPr>
          <a:xfrm>
            <a:off x="457200" y="1571612"/>
            <a:ext cx="8229600" cy="4389120"/>
          </a:xfrm>
        </p:spPr>
        <p:txBody>
          <a:bodyPr/>
          <a:lstStyle/>
          <a:p>
            <a:r>
              <a:rPr lang="en-US" dirty="0" smtClean="0">
                <a:latin typeface="Cambria" pitchFamily="18" charset="0"/>
              </a:rPr>
              <a:t>Important component of </a:t>
            </a:r>
            <a:r>
              <a:rPr lang="en-US" dirty="0" err="1" smtClean="0">
                <a:latin typeface="Cambria" pitchFamily="18" charset="0"/>
              </a:rPr>
              <a:t>.Net</a:t>
            </a:r>
            <a:r>
              <a:rPr lang="en-US" dirty="0" smtClean="0">
                <a:latin typeface="Cambria" pitchFamily="18" charset="0"/>
              </a:rPr>
              <a:t> Framework</a:t>
            </a:r>
          </a:p>
          <a:p>
            <a:pPr>
              <a:buNone/>
            </a:pPr>
            <a:endParaRPr lang="en-US" dirty="0" smtClean="0">
              <a:latin typeface="Cambria" pitchFamily="18" charset="0"/>
            </a:endParaRPr>
          </a:p>
          <a:p>
            <a:r>
              <a:rPr lang="en-US" dirty="0" smtClean="0">
                <a:latin typeface="Cambria" pitchFamily="18" charset="0"/>
              </a:rPr>
              <a:t>Supervise the execution of a </a:t>
            </a:r>
            <a:r>
              <a:rPr lang="en-US" dirty="0" err="1" smtClean="0">
                <a:latin typeface="Cambria" pitchFamily="18" charset="0"/>
              </a:rPr>
              <a:t>.Net</a:t>
            </a:r>
            <a:r>
              <a:rPr lang="en-US" dirty="0" smtClean="0">
                <a:latin typeface="Cambria" pitchFamily="18" charset="0"/>
              </a:rPr>
              <a:t> Program by providing various properties and controls in the areas of memory management, security, exception handling</a:t>
            </a:r>
          </a:p>
          <a:p>
            <a:pPr>
              <a:buNone/>
            </a:pPr>
            <a:endParaRPr lang="en-US" dirty="0" smtClean="0">
              <a:latin typeface="Cambria" pitchFamily="18" charset="0"/>
            </a:endParaRPr>
          </a:p>
          <a:p>
            <a:r>
              <a:rPr lang="en-US" dirty="0" smtClean="0">
                <a:latin typeface="Cambria" pitchFamily="18" charset="0"/>
              </a:rPr>
              <a:t>The CLR manages the execution of the code therefore the code that works on the CLR is called the </a:t>
            </a:r>
            <a:r>
              <a:rPr lang="en-US" b="1" dirty="0" smtClean="0">
                <a:latin typeface="Cambria" pitchFamily="18" charset="0"/>
              </a:rPr>
              <a:t>managed code.</a:t>
            </a:r>
            <a:endParaRPr lang="en-IN" b="1" dirty="0">
              <a:latin typeface="Cambria"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700" dirty="0" smtClean="0"/>
              <a:t>Architecture of CLR</a:t>
            </a:r>
            <a:endParaRPr lang="en-IN" sz="3700" dirty="0"/>
          </a:p>
        </p:txBody>
      </p:sp>
      <p:graphicFrame>
        <p:nvGraphicFramePr>
          <p:cNvPr id="6" name="Content Placeholder 5"/>
          <p:cNvGraphicFramePr>
            <a:graphicFrameLocks noGrp="1"/>
          </p:cNvGraphicFramePr>
          <p:nvPr>
            <p:ph idx="1"/>
          </p:nvPr>
        </p:nvGraphicFramePr>
        <p:xfrm>
          <a:off x="457200" y="2105990"/>
          <a:ext cx="8229600" cy="3108960"/>
        </p:xfrm>
        <a:graphic>
          <a:graphicData uri="http://schemas.openxmlformats.org/drawingml/2006/table">
            <a:tbl>
              <a:tblPr firstRow="1" bandRow="1">
                <a:tableStyleId>{8799B23B-EC83-4686-B30A-512413B5E67A}</a:tableStyleId>
              </a:tblPr>
              <a:tblGrid>
                <a:gridCol w="2093119"/>
                <a:gridCol w="2093119"/>
                <a:gridCol w="2021681"/>
                <a:gridCol w="2021681"/>
              </a:tblGrid>
              <a:tr h="370840">
                <a:tc gridSpan="4">
                  <a:txBody>
                    <a:bodyPr/>
                    <a:lstStyle/>
                    <a:p>
                      <a:pPr algn="ctr"/>
                      <a:r>
                        <a:rPr lang="en-US" sz="2400" dirty="0" smtClean="0">
                          <a:latin typeface="Cambria" pitchFamily="18" charset="0"/>
                        </a:rPr>
                        <a:t>Base Class Library Support </a:t>
                      </a:r>
                      <a:endParaRPr lang="en-IN" sz="2400" dirty="0">
                        <a:latin typeface="Cambria" pitchFamily="18" charset="0"/>
                      </a:endParaRPr>
                    </a:p>
                  </a:txBody>
                  <a:tcPr/>
                </a:tc>
                <a:tc hMerge="1">
                  <a:txBody>
                    <a:bodyPr/>
                    <a:lstStyle/>
                    <a:p>
                      <a:endParaRPr lang="en-IN"/>
                    </a:p>
                  </a:txBody>
                  <a:tcPr/>
                </a:tc>
                <a:tc hMerge="1">
                  <a:txBody>
                    <a:bodyPr/>
                    <a:lstStyle/>
                    <a:p>
                      <a:endParaRPr lang="en-IN" dirty="0"/>
                    </a:p>
                  </a:txBody>
                  <a:tcPr/>
                </a:tc>
                <a:tc hMerge="1">
                  <a:txBody>
                    <a:bodyPr/>
                    <a:lstStyle/>
                    <a:p>
                      <a:endParaRPr lang="en-IN"/>
                    </a:p>
                  </a:txBody>
                  <a:tcPr/>
                </a:tc>
              </a:tr>
              <a:tr h="370840">
                <a:tc gridSpan="4">
                  <a:txBody>
                    <a:bodyPr/>
                    <a:lstStyle/>
                    <a:p>
                      <a:pPr algn="ctr"/>
                      <a:r>
                        <a:rPr lang="en-US" sz="2400" dirty="0" smtClean="0">
                          <a:latin typeface="Cambria" pitchFamily="18" charset="0"/>
                        </a:rPr>
                        <a:t>Thread</a:t>
                      </a:r>
                      <a:r>
                        <a:rPr lang="en-US" sz="2400" baseline="0" dirty="0" smtClean="0">
                          <a:latin typeface="Cambria" pitchFamily="18" charset="0"/>
                        </a:rPr>
                        <a:t> Support</a:t>
                      </a:r>
                      <a:endParaRPr lang="en-IN" sz="2400" dirty="0">
                        <a:latin typeface="Cambria" pitchFamily="18" charset="0"/>
                      </a:endParaRPr>
                    </a:p>
                  </a:txBody>
                  <a:tcPr/>
                </a:tc>
                <a:tc hMerge="1">
                  <a:txBody>
                    <a:bodyPr/>
                    <a:lstStyle/>
                    <a:p>
                      <a:endParaRPr lang="en-IN"/>
                    </a:p>
                  </a:txBody>
                  <a:tcPr/>
                </a:tc>
                <a:tc hMerge="1">
                  <a:txBody>
                    <a:bodyPr/>
                    <a:lstStyle/>
                    <a:p>
                      <a:pPr algn="ctr"/>
                      <a:endParaRPr lang="en-IN" sz="2400" dirty="0">
                        <a:latin typeface="Cambria" pitchFamily="18" charset="0"/>
                      </a:endParaRPr>
                    </a:p>
                  </a:txBody>
                  <a:tcPr/>
                </a:tc>
                <a:tc hMerge="1">
                  <a:txBody>
                    <a:bodyPr/>
                    <a:lstStyle/>
                    <a:p>
                      <a:endParaRPr lang="en-IN"/>
                    </a:p>
                  </a:txBody>
                  <a:tcPr/>
                </a:tc>
              </a:tr>
              <a:tr h="370840">
                <a:tc gridSpan="2">
                  <a:txBody>
                    <a:bodyPr/>
                    <a:lstStyle/>
                    <a:p>
                      <a:pPr algn="ctr"/>
                      <a:r>
                        <a:rPr lang="en-US" sz="2400" dirty="0" smtClean="0">
                          <a:latin typeface="Cambria" pitchFamily="18" charset="0"/>
                        </a:rPr>
                        <a:t>Type Checker</a:t>
                      </a:r>
                      <a:endParaRPr lang="en-IN" sz="2400" dirty="0">
                        <a:latin typeface="Cambria" pitchFamily="18" charset="0"/>
                      </a:endParaRPr>
                    </a:p>
                  </a:txBody>
                  <a:tcPr/>
                </a:tc>
                <a:tc hMerge="1">
                  <a:txBody>
                    <a:bodyPr/>
                    <a:lstStyle/>
                    <a:p>
                      <a:endParaRPr lang="en-IN"/>
                    </a:p>
                  </a:txBody>
                  <a:tcPr/>
                </a:tc>
                <a:tc gridSpan="2">
                  <a:txBody>
                    <a:bodyPr/>
                    <a:lstStyle/>
                    <a:p>
                      <a:pPr algn="ctr"/>
                      <a:r>
                        <a:rPr lang="en-US" sz="2400" dirty="0" smtClean="0">
                          <a:latin typeface="Cambria" pitchFamily="18" charset="0"/>
                        </a:rPr>
                        <a:t>Exception Manager</a:t>
                      </a:r>
                      <a:endParaRPr lang="en-IN" sz="2400" dirty="0">
                        <a:latin typeface="Cambria" pitchFamily="18" charset="0"/>
                      </a:endParaRPr>
                    </a:p>
                  </a:txBody>
                  <a:tcPr/>
                </a:tc>
                <a:tc hMerge="1">
                  <a:txBody>
                    <a:bodyPr/>
                    <a:lstStyle/>
                    <a:p>
                      <a:endParaRPr lang="en-IN"/>
                    </a:p>
                  </a:txBody>
                  <a:tcPr/>
                </a:tc>
              </a:tr>
              <a:tr h="370840">
                <a:tc gridSpan="2">
                  <a:txBody>
                    <a:bodyPr/>
                    <a:lstStyle/>
                    <a:p>
                      <a:pPr algn="ctr"/>
                      <a:r>
                        <a:rPr lang="en-US" sz="2400" dirty="0" smtClean="0">
                          <a:latin typeface="Cambria" pitchFamily="18" charset="0"/>
                        </a:rPr>
                        <a:t>Security</a:t>
                      </a:r>
                      <a:endParaRPr lang="en-IN" sz="2400" dirty="0">
                        <a:latin typeface="Cambria" pitchFamily="18" charset="0"/>
                      </a:endParaRPr>
                    </a:p>
                  </a:txBody>
                  <a:tcPr/>
                </a:tc>
                <a:tc hMerge="1">
                  <a:txBody>
                    <a:bodyPr/>
                    <a:lstStyle/>
                    <a:p>
                      <a:endParaRPr lang="en-IN"/>
                    </a:p>
                  </a:txBody>
                  <a:tcPr/>
                </a:tc>
                <a:tc gridSpan="2">
                  <a:txBody>
                    <a:bodyPr/>
                    <a:lstStyle/>
                    <a:p>
                      <a:pPr algn="ctr"/>
                      <a:r>
                        <a:rPr lang="en-US" sz="2400" dirty="0" smtClean="0">
                          <a:latin typeface="Cambria" pitchFamily="18" charset="0"/>
                        </a:rPr>
                        <a:t>Debug Engine</a:t>
                      </a:r>
                      <a:endParaRPr lang="en-IN" sz="2400" dirty="0">
                        <a:latin typeface="Cambria" pitchFamily="18" charset="0"/>
                      </a:endParaRPr>
                    </a:p>
                  </a:txBody>
                  <a:tcPr/>
                </a:tc>
                <a:tc hMerge="1">
                  <a:txBody>
                    <a:bodyPr/>
                    <a:lstStyle/>
                    <a:p>
                      <a:endParaRPr lang="en-IN"/>
                    </a:p>
                  </a:txBody>
                  <a:tcPr/>
                </a:tc>
              </a:tr>
              <a:tr h="370840">
                <a:tc>
                  <a:txBody>
                    <a:bodyPr/>
                    <a:lstStyle/>
                    <a:p>
                      <a:pPr algn="ctr"/>
                      <a:r>
                        <a:rPr lang="en-US" sz="2400" dirty="0" smtClean="0">
                          <a:latin typeface="Cambria" pitchFamily="18" charset="0"/>
                        </a:rPr>
                        <a:t>JIT Compiler</a:t>
                      </a:r>
                      <a:endParaRPr lang="en-IN" sz="2400" dirty="0">
                        <a:latin typeface="Cambria" pitchFamily="18" charset="0"/>
                      </a:endParaRPr>
                    </a:p>
                  </a:txBody>
                  <a:tcPr/>
                </a:tc>
                <a:tc gridSpan="2">
                  <a:txBody>
                    <a:bodyPr/>
                    <a:lstStyle/>
                    <a:p>
                      <a:pPr algn="ctr"/>
                      <a:r>
                        <a:rPr lang="en-US" sz="2400" dirty="0" smtClean="0">
                          <a:latin typeface="Cambria" pitchFamily="18" charset="0"/>
                        </a:rPr>
                        <a:t>Code Manager</a:t>
                      </a:r>
                      <a:endParaRPr lang="en-IN" sz="2400" dirty="0">
                        <a:latin typeface="Cambria" pitchFamily="18" charset="0"/>
                      </a:endParaRPr>
                    </a:p>
                  </a:txBody>
                  <a:tcPr/>
                </a:tc>
                <a:tc hMerge="1">
                  <a:txBody>
                    <a:bodyPr/>
                    <a:lstStyle/>
                    <a:p>
                      <a:endParaRPr lang="en-IN" dirty="0"/>
                    </a:p>
                  </a:txBody>
                  <a:tcPr/>
                </a:tc>
                <a:tc>
                  <a:txBody>
                    <a:bodyPr/>
                    <a:lstStyle/>
                    <a:p>
                      <a:pPr algn="ctr"/>
                      <a:r>
                        <a:rPr lang="en-US" sz="2400" dirty="0" smtClean="0">
                          <a:latin typeface="Cambria" pitchFamily="18" charset="0"/>
                        </a:rPr>
                        <a:t>Garbage Collector</a:t>
                      </a:r>
                      <a:endParaRPr lang="en-IN" sz="2400" dirty="0">
                        <a:latin typeface="Cambria" pitchFamily="18" charset="0"/>
                      </a:endParaRPr>
                    </a:p>
                  </a:txBody>
                  <a:tcPr/>
                </a:tc>
              </a:tr>
              <a:tr h="370840">
                <a:tc gridSpan="4">
                  <a:txBody>
                    <a:bodyPr/>
                    <a:lstStyle/>
                    <a:p>
                      <a:pPr algn="ctr"/>
                      <a:r>
                        <a:rPr lang="en-US" sz="2400" b="1" dirty="0" smtClean="0">
                          <a:latin typeface="Cambria" pitchFamily="18" charset="0"/>
                        </a:rPr>
                        <a:t>Class Loader</a:t>
                      </a:r>
                      <a:endParaRPr lang="en-IN" sz="2400" b="1" dirty="0">
                        <a:latin typeface="Cambria" pitchFamily="18" charset="0"/>
                      </a:endParaRPr>
                    </a:p>
                  </a:txBody>
                  <a:tcPr/>
                </a:tc>
                <a:tc hMerge="1">
                  <a:txBody>
                    <a:bodyPr/>
                    <a:lstStyle/>
                    <a:p>
                      <a:endParaRPr lang="en-IN"/>
                    </a:p>
                  </a:txBody>
                  <a:tcPr/>
                </a:tc>
                <a:tc hMerge="1">
                  <a:txBody>
                    <a:bodyPr/>
                    <a:lstStyle/>
                    <a:p>
                      <a:endParaRPr lang="en-IN" dirty="0"/>
                    </a:p>
                  </a:txBody>
                  <a:tcPr/>
                </a:tc>
                <a:tc hMerge="1">
                  <a:txBody>
                    <a:bodyPr/>
                    <a:lstStyle/>
                    <a:p>
                      <a:endParaRPr lang="en-IN"/>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700" dirty="0" smtClean="0"/>
              <a:t>Architecture of CLR Cont…</a:t>
            </a:r>
            <a:endParaRPr lang="en-IN" sz="3700" dirty="0"/>
          </a:p>
        </p:txBody>
      </p:sp>
      <p:sp>
        <p:nvSpPr>
          <p:cNvPr id="2" name="Content Placeholder 1"/>
          <p:cNvSpPr>
            <a:spLocks noGrp="1"/>
          </p:cNvSpPr>
          <p:nvPr>
            <p:ph idx="1"/>
          </p:nvPr>
        </p:nvSpPr>
        <p:spPr/>
        <p:txBody>
          <a:bodyPr>
            <a:normAutofit fontScale="92500" lnSpcReduction="20000"/>
          </a:bodyPr>
          <a:lstStyle/>
          <a:p>
            <a:r>
              <a:rPr lang="en-US" dirty="0" smtClean="0">
                <a:latin typeface="Cambria" pitchFamily="18" charset="0"/>
              </a:rPr>
              <a:t>Class loader: Manage and loading layout of class</a:t>
            </a:r>
          </a:p>
          <a:p>
            <a:endParaRPr lang="en-US" dirty="0" smtClean="0">
              <a:latin typeface="Cambria" pitchFamily="18" charset="0"/>
            </a:endParaRPr>
          </a:p>
          <a:p>
            <a:r>
              <a:rPr lang="en-US" dirty="0" smtClean="0">
                <a:latin typeface="Cambria" pitchFamily="18" charset="0"/>
              </a:rPr>
              <a:t>JIT compiler: Converts MSIL to native code</a:t>
            </a:r>
          </a:p>
          <a:p>
            <a:endParaRPr lang="en-US" dirty="0" smtClean="0">
              <a:latin typeface="Cambria" pitchFamily="18" charset="0"/>
            </a:endParaRPr>
          </a:p>
          <a:p>
            <a:r>
              <a:rPr lang="en-US" dirty="0" smtClean="0">
                <a:latin typeface="Cambria" pitchFamily="18" charset="0"/>
              </a:rPr>
              <a:t>Code manager: Manages code execution</a:t>
            </a:r>
          </a:p>
          <a:p>
            <a:endParaRPr lang="en-US" dirty="0" smtClean="0">
              <a:latin typeface="Cambria" pitchFamily="18" charset="0"/>
            </a:endParaRPr>
          </a:p>
          <a:p>
            <a:r>
              <a:rPr lang="en-US" dirty="0" smtClean="0">
                <a:latin typeface="Cambria" pitchFamily="18" charset="0"/>
              </a:rPr>
              <a:t>Garbage Collector: Handle automatic Memory management</a:t>
            </a:r>
          </a:p>
          <a:p>
            <a:endParaRPr lang="en-US" dirty="0" smtClean="0">
              <a:latin typeface="Cambria" pitchFamily="18" charset="0"/>
            </a:endParaRPr>
          </a:p>
          <a:p>
            <a:r>
              <a:rPr lang="en-US" dirty="0" smtClean="0">
                <a:latin typeface="Cambria" pitchFamily="18" charset="0"/>
              </a:rPr>
              <a:t>Security engine: It provides security based on policies and permissions that allow execution of mistrusted code to run in secure environment so they do not cause any problems. It will grant full access to trusted code.  </a:t>
            </a:r>
            <a:endParaRPr lang="en-IN" dirty="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71472" y="642918"/>
            <a:ext cx="8043890" cy="775542"/>
          </a:xfrm>
        </p:spPr>
        <p:txBody>
          <a:bodyPr>
            <a:normAutofit/>
          </a:bodyPr>
          <a:lstStyle/>
          <a:p>
            <a:r>
              <a:rPr lang="en-US" sz="3700" dirty="0" smtClean="0">
                <a:latin typeface="Cambria" pitchFamily="18" charset="0"/>
              </a:rPr>
              <a:t>History of </a:t>
            </a:r>
            <a:r>
              <a:rPr lang="en-US" sz="3700" dirty="0" err="1" smtClean="0">
                <a:latin typeface="Cambria" pitchFamily="18" charset="0"/>
              </a:rPr>
              <a:t>.Net</a:t>
            </a:r>
            <a:endParaRPr lang="en-IN" sz="3700" dirty="0">
              <a:latin typeface="Cambria" pitchFamily="18" charset="0"/>
            </a:endParaRPr>
          </a:p>
        </p:txBody>
      </p:sp>
      <p:sp>
        <p:nvSpPr>
          <p:cNvPr id="2" name="Content Placeholder 1"/>
          <p:cNvSpPr>
            <a:spLocks noGrp="1"/>
          </p:cNvSpPr>
          <p:nvPr>
            <p:ph idx="1"/>
          </p:nvPr>
        </p:nvSpPr>
        <p:spPr>
          <a:xfrm>
            <a:off x="457200" y="1643050"/>
            <a:ext cx="8229600" cy="4389120"/>
          </a:xfrm>
        </p:spPr>
        <p:txBody>
          <a:bodyPr>
            <a:normAutofit lnSpcReduction="10000"/>
          </a:bodyPr>
          <a:lstStyle/>
          <a:p>
            <a:r>
              <a:rPr lang="en-US" dirty="0" smtClean="0">
                <a:latin typeface="Cambria" pitchFamily="18" charset="0"/>
              </a:rPr>
              <a:t>Introduced by Microsoft</a:t>
            </a:r>
          </a:p>
          <a:p>
            <a:endParaRPr lang="en-US" dirty="0" smtClean="0">
              <a:latin typeface="Cambria" pitchFamily="18" charset="0"/>
            </a:endParaRPr>
          </a:p>
          <a:p>
            <a:r>
              <a:rPr lang="en-US" dirty="0" smtClean="0">
                <a:latin typeface="Cambria" pitchFamily="18" charset="0"/>
              </a:rPr>
              <a:t>Earlier technology was VC++  and VB</a:t>
            </a:r>
          </a:p>
          <a:p>
            <a:endParaRPr lang="en-US" dirty="0" smtClean="0">
              <a:latin typeface="Cambria" pitchFamily="18" charset="0"/>
            </a:endParaRPr>
          </a:p>
          <a:p>
            <a:r>
              <a:rPr lang="en-US" dirty="0" smtClean="0">
                <a:latin typeface="Cambria" pitchFamily="18" charset="0"/>
              </a:rPr>
              <a:t>VC++ comes with so many library and VB was so easy to use and not flexible to develop a serious application</a:t>
            </a:r>
          </a:p>
          <a:p>
            <a:endParaRPr lang="en-US" dirty="0" smtClean="0">
              <a:latin typeface="Cambria" pitchFamily="18" charset="0"/>
            </a:endParaRPr>
          </a:p>
          <a:p>
            <a:r>
              <a:rPr lang="en-US" dirty="0" smtClean="0">
                <a:latin typeface="Cambria" pitchFamily="18" charset="0"/>
              </a:rPr>
              <a:t>Good competition from Sun’s java and j2ee</a:t>
            </a:r>
          </a:p>
          <a:p>
            <a:endParaRPr lang="en-US" dirty="0" smtClean="0">
              <a:latin typeface="Cambria" pitchFamily="18" charset="0"/>
            </a:endParaRPr>
          </a:p>
          <a:p>
            <a:r>
              <a:rPr lang="en-US" dirty="0" err="1" smtClean="0">
                <a:latin typeface="Cambria" pitchFamily="18" charset="0"/>
              </a:rPr>
              <a:t>.Net</a:t>
            </a:r>
            <a:r>
              <a:rPr lang="en-US" dirty="0" smtClean="0">
                <a:latin typeface="Cambria" pitchFamily="18" charset="0"/>
              </a:rPr>
              <a:t> resolved all this problem</a:t>
            </a:r>
          </a:p>
          <a:p>
            <a:endParaRPr lang="en-IN" dirty="0">
              <a:latin typeface="Cambri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700" dirty="0" smtClean="0"/>
              <a:t>Architecture of CLR Cont…</a:t>
            </a:r>
            <a:endParaRPr lang="en-IN" sz="3700" dirty="0"/>
          </a:p>
        </p:txBody>
      </p:sp>
      <p:sp>
        <p:nvSpPr>
          <p:cNvPr id="2" name="Content Placeholder 1"/>
          <p:cNvSpPr>
            <a:spLocks noGrp="1"/>
          </p:cNvSpPr>
          <p:nvPr>
            <p:ph idx="1"/>
          </p:nvPr>
        </p:nvSpPr>
        <p:spPr/>
        <p:txBody>
          <a:bodyPr>
            <a:normAutofit/>
          </a:bodyPr>
          <a:lstStyle/>
          <a:p>
            <a:r>
              <a:rPr lang="en-US" sz="2400" dirty="0" smtClean="0">
                <a:latin typeface="Cambria" pitchFamily="18" charset="0"/>
              </a:rPr>
              <a:t>Debug Engine: Allow to debug an application and trace the execution of code</a:t>
            </a:r>
          </a:p>
          <a:p>
            <a:pPr>
              <a:buNone/>
            </a:pPr>
            <a:endParaRPr lang="en-US" sz="2400" dirty="0" smtClean="0">
              <a:latin typeface="Cambria" pitchFamily="18" charset="0"/>
            </a:endParaRPr>
          </a:p>
          <a:p>
            <a:r>
              <a:rPr lang="en-US" sz="2400" dirty="0" smtClean="0">
                <a:latin typeface="Cambria" pitchFamily="18" charset="0"/>
              </a:rPr>
              <a:t>Type Checker: Type checker will verify types used in the application with CTS or CLS standards supported by CLR</a:t>
            </a:r>
            <a:br>
              <a:rPr lang="en-US" sz="2400" dirty="0" smtClean="0">
                <a:latin typeface="Cambria" pitchFamily="18" charset="0"/>
              </a:rPr>
            </a:br>
            <a:endParaRPr lang="en-US" sz="2400" dirty="0" smtClean="0">
              <a:latin typeface="Cambria" pitchFamily="18" charset="0"/>
            </a:endParaRPr>
          </a:p>
          <a:p>
            <a:r>
              <a:rPr lang="en-US" sz="2400" dirty="0" smtClean="0">
                <a:latin typeface="Cambria" pitchFamily="18" charset="0"/>
              </a:rPr>
              <a:t>Exception Manager: Handles Errors at runtime using try.. catch..finally blocks.</a:t>
            </a:r>
          </a:p>
          <a:p>
            <a:endParaRPr lang="en-US" sz="2400" dirty="0" smtClean="0">
              <a:latin typeface="Cambria" pitchFamily="18" charset="0"/>
            </a:endParaRPr>
          </a:p>
          <a:p>
            <a:r>
              <a:rPr lang="en-US" sz="2400" dirty="0" smtClean="0">
                <a:latin typeface="Cambria" pitchFamily="18" charset="0"/>
              </a:rPr>
              <a:t>Thread Support: Enable multi-threaded programming</a:t>
            </a:r>
            <a:endParaRPr lang="en-IN" sz="2400" dirty="0">
              <a:latin typeface="Cambria"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0034" y="785794"/>
            <a:ext cx="7972452" cy="775542"/>
          </a:xfrm>
        </p:spPr>
        <p:txBody>
          <a:bodyPr/>
          <a:lstStyle/>
          <a:p>
            <a:r>
              <a:rPr lang="en-US" sz="3700" dirty="0" smtClean="0"/>
              <a:t>Architecture of CLR Cont…</a:t>
            </a:r>
            <a:endParaRPr lang="en-IN" sz="3700" dirty="0"/>
          </a:p>
        </p:txBody>
      </p:sp>
      <p:sp>
        <p:nvSpPr>
          <p:cNvPr id="2" name="Content Placeholder 1"/>
          <p:cNvSpPr>
            <a:spLocks noGrp="1"/>
          </p:cNvSpPr>
          <p:nvPr>
            <p:ph idx="1"/>
          </p:nvPr>
        </p:nvSpPr>
        <p:spPr>
          <a:xfrm>
            <a:off x="428596" y="1714488"/>
            <a:ext cx="8229600" cy="4389120"/>
          </a:xfrm>
        </p:spPr>
        <p:txBody>
          <a:bodyPr>
            <a:normAutofit/>
          </a:bodyPr>
          <a:lstStyle/>
          <a:p>
            <a:r>
              <a:rPr lang="en-US" sz="2400" dirty="0" smtClean="0">
                <a:latin typeface="Cambria" pitchFamily="18" charset="0"/>
              </a:rPr>
              <a:t>The CLR is composed of 5 primary parts:</a:t>
            </a:r>
          </a:p>
          <a:p>
            <a:pPr lvl="1"/>
            <a:r>
              <a:rPr lang="en-US" sz="2200" dirty="0" smtClean="0">
                <a:latin typeface="Cambria" pitchFamily="18" charset="0"/>
              </a:rPr>
              <a:t>Common Type System(CTS)</a:t>
            </a:r>
          </a:p>
          <a:p>
            <a:pPr lvl="1"/>
            <a:r>
              <a:rPr lang="en-US" sz="2200" dirty="0" smtClean="0">
                <a:latin typeface="Cambria" pitchFamily="18" charset="0"/>
              </a:rPr>
              <a:t>Common Language Specification(CLS)</a:t>
            </a:r>
          </a:p>
          <a:p>
            <a:pPr lvl="1"/>
            <a:r>
              <a:rPr lang="en-US" sz="2200" dirty="0" smtClean="0">
                <a:latin typeface="Cambria" pitchFamily="18" charset="0"/>
              </a:rPr>
              <a:t>Common Intermediate Language(CIL)</a:t>
            </a:r>
          </a:p>
          <a:p>
            <a:pPr lvl="1"/>
            <a:r>
              <a:rPr lang="en-US" sz="2200" dirty="0" smtClean="0">
                <a:latin typeface="Cambria" pitchFamily="18" charset="0"/>
              </a:rPr>
              <a:t>Just-In-Time Compiler(JIT)</a:t>
            </a:r>
          </a:p>
          <a:p>
            <a:pPr lvl="1"/>
            <a:r>
              <a:rPr lang="en-US" sz="2200" dirty="0" smtClean="0">
                <a:latin typeface="Cambria" pitchFamily="18" charset="0"/>
              </a:rPr>
              <a:t>Virtual Execution System(VES)</a:t>
            </a:r>
          </a:p>
          <a:p>
            <a:pPr lvl="1">
              <a:buNone/>
            </a:pPr>
            <a:endParaRPr lang="en-IN" dirty="0">
              <a:latin typeface="Cambria"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ChangeArrowheads="1"/>
          </p:cNvSpPr>
          <p:nvPr/>
        </p:nvSpPr>
        <p:spPr bwMode="auto">
          <a:xfrm>
            <a:off x="285720" y="1643050"/>
            <a:ext cx="8286808" cy="3785652"/>
          </a:xfrm>
          <a:prstGeom prst="rect">
            <a:avLst/>
          </a:prstGeom>
          <a:noFill/>
          <a:ln w="9525">
            <a:noFill/>
            <a:miter lim="800000"/>
            <a:headEnd/>
            <a:tailEnd/>
          </a:ln>
        </p:spPr>
        <p:txBody>
          <a:bodyPr wrap="square">
            <a:spAutoFit/>
          </a:bodyPr>
          <a:lstStyle/>
          <a:p>
            <a:pPr>
              <a:buClr>
                <a:schemeClr val="accent2">
                  <a:lumMod val="40000"/>
                  <a:lumOff val="60000"/>
                </a:schemeClr>
              </a:buClr>
              <a:buFont typeface="Arial" pitchFamily="34" charset="0"/>
              <a:buChar char="•"/>
            </a:pPr>
            <a:r>
              <a:rPr lang="en-US" sz="2400" dirty="0" smtClean="0">
                <a:latin typeface="Cambria" pitchFamily="18" charset="0"/>
              </a:rPr>
              <a:t> The Common Type System (CTS) is a standard that     </a:t>
            </a:r>
          </a:p>
          <a:p>
            <a:pPr>
              <a:buClr>
                <a:schemeClr val="accent2">
                  <a:lumMod val="40000"/>
                  <a:lumOff val="60000"/>
                </a:schemeClr>
              </a:buClr>
            </a:pPr>
            <a:r>
              <a:rPr lang="en-US" sz="2400" dirty="0" smtClean="0">
                <a:latin typeface="Cambria" pitchFamily="18" charset="0"/>
              </a:rPr>
              <a:t>   specifies how Type definitions and specific values of       </a:t>
            </a:r>
          </a:p>
          <a:p>
            <a:pPr>
              <a:buClr>
                <a:schemeClr val="accent2">
                  <a:lumMod val="40000"/>
                  <a:lumOff val="60000"/>
                </a:schemeClr>
              </a:buClr>
            </a:pPr>
            <a:r>
              <a:rPr lang="en-US" sz="2400" dirty="0" smtClean="0">
                <a:latin typeface="Cambria" pitchFamily="18" charset="0"/>
              </a:rPr>
              <a:t>   Types are represented in computer memory. It is    </a:t>
            </a:r>
          </a:p>
          <a:p>
            <a:pPr>
              <a:buClr>
                <a:schemeClr val="accent2">
                  <a:lumMod val="40000"/>
                  <a:lumOff val="60000"/>
                </a:schemeClr>
              </a:buClr>
            </a:pPr>
            <a:r>
              <a:rPr lang="en-US" sz="2400" dirty="0" smtClean="0">
                <a:latin typeface="Cambria" pitchFamily="18" charset="0"/>
              </a:rPr>
              <a:t>   intended to allow programs written in different    </a:t>
            </a:r>
          </a:p>
          <a:p>
            <a:pPr>
              <a:buClr>
                <a:schemeClr val="accent2">
                  <a:lumMod val="40000"/>
                  <a:lumOff val="60000"/>
                </a:schemeClr>
              </a:buClr>
            </a:pPr>
            <a:r>
              <a:rPr lang="en-US" sz="2400" dirty="0" smtClean="0">
                <a:latin typeface="Cambria" pitchFamily="18" charset="0"/>
              </a:rPr>
              <a:t>   programming languages to easily share information</a:t>
            </a:r>
          </a:p>
          <a:p>
            <a:pPr>
              <a:buClr>
                <a:schemeClr val="accent2">
                  <a:lumMod val="40000"/>
                  <a:lumOff val="60000"/>
                </a:schemeClr>
              </a:buClr>
            </a:pPr>
            <a:r>
              <a:rPr lang="en-US" sz="2400" dirty="0" smtClean="0">
                <a:latin typeface="Cambria" pitchFamily="18" charset="0"/>
              </a:rPr>
              <a:t> </a:t>
            </a:r>
          </a:p>
          <a:p>
            <a:pPr>
              <a:buClr>
                <a:schemeClr val="accent2">
                  <a:lumMod val="40000"/>
                  <a:lumOff val="60000"/>
                </a:schemeClr>
              </a:buClr>
              <a:buFont typeface="Arial" pitchFamily="34" charset="0"/>
              <a:buChar char="•"/>
            </a:pPr>
            <a:r>
              <a:rPr lang="en-US" sz="2400" dirty="0" smtClean="0">
                <a:latin typeface="Cambria" pitchFamily="18" charset="0"/>
              </a:rPr>
              <a:t> For </a:t>
            </a:r>
            <a:r>
              <a:rPr lang="en-US" sz="2400" dirty="0">
                <a:latin typeface="Cambria" pitchFamily="18" charset="0"/>
              </a:rPr>
              <a:t>example, an </a:t>
            </a:r>
            <a:r>
              <a:rPr lang="en-US" sz="2400" b="1" dirty="0">
                <a:solidFill>
                  <a:schemeClr val="accent3">
                    <a:lumMod val="75000"/>
                  </a:schemeClr>
                </a:solidFill>
                <a:latin typeface="Cambria" pitchFamily="18" charset="0"/>
              </a:rPr>
              <a:t>integer variable</a:t>
            </a:r>
            <a:r>
              <a:rPr lang="en-US" sz="2400" dirty="0">
                <a:solidFill>
                  <a:srgbClr val="FF0000"/>
                </a:solidFill>
                <a:latin typeface="Cambria" pitchFamily="18" charset="0"/>
              </a:rPr>
              <a:t> </a:t>
            </a:r>
            <a:r>
              <a:rPr lang="en-US" sz="2400" dirty="0">
                <a:latin typeface="Cambria" pitchFamily="18" charset="0"/>
              </a:rPr>
              <a:t>in </a:t>
            </a:r>
            <a:r>
              <a:rPr lang="en-US" sz="2400" b="1" dirty="0">
                <a:solidFill>
                  <a:srgbClr val="002060"/>
                </a:solidFill>
                <a:latin typeface="Cambria" pitchFamily="18" charset="0"/>
              </a:rPr>
              <a:t>C# </a:t>
            </a:r>
            <a:r>
              <a:rPr lang="en-US" sz="2400" dirty="0">
                <a:latin typeface="Cambria" pitchFamily="18" charset="0"/>
              </a:rPr>
              <a:t>is written </a:t>
            </a:r>
            <a:r>
              <a:rPr lang="en-US" sz="2400" b="1" dirty="0">
                <a:solidFill>
                  <a:schemeClr val="accent3">
                    <a:lumMod val="75000"/>
                  </a:schemeClr>
                </a:solidFill>
                <a:latin typeface="Cambria" pitchFamily="18" charset="0"/>
              </a:rPr>
              <a:t>as </a:t>
            </a:r>
            <a:r>
              <a:rPr lang="en-US" sz="2400" b="1" dirty="0" err="1">
                <a:solidFill>
                  <a:schemeClr val="accent3">
                    <a:lumMod val="75000"/>
                  </a:schemeClr>
                </a:solidFill>
                <a:latin typeface="Cambria" pitchFamily="18" charset="0"/>
              </a:rPr>
              <a:t>int</a:t>
            </a:r>
            <a:r>
              <a:rPr lang="en-US" sz="2400" dirty="0" smtClean="0">
                <a:latin typeface="Cambria" pitchFamily="18" charset="0"/>
              </a:rPr>
              <a:t>, </a:t>
            </a:r>
          </a:p>
          <a:p>
            <a:pPr>
              <a:buClr>
                <a:schemeClr val="accent2">
                  <a:lumMod val="40000"/>
                  <a:lumOff val="60000"/>
                </a:schemeClr>
              </a:buClr>
            </a:pPr>
            <a:r>
              <a:rPr lang="en-US" sz="2400" dirty="0" smtClean="0">
                <a:latin typeface="Cambria" pitchFamily="18" charset="0"/>
              </a:rPr>
              <a:t>   whereas </a:t>
            </a:r>
            <a:r>
              <a:rPr lang="en-US" sz="2400" dirty="0">
                <a:latin typeface="Cambria" pitchFamily="18" charset="0"/>
              </a:rPr>
              <a:t>in </a:t>
            </a:r>
            <a:r>
              <a:rPr lang="en-US" sz="2400" b="1" dirty="0">
                <a:solidFill>
                  <a:srgbClr val="002060"/>
                </a:solidFill>
                <a:latin typeface="Cambria" pitchFamily="18" charset="0"/>
              </a:rPr>
              <a:t>Visual Basic </a:t>
            </a:r>
            <a:r>
              <a:rPr lang="en-US" sz="2400" dirty="0">
                <a:latin typeface="Cambria" pitchFamily="18" charset="0"/>
              </a:rPr>
              <a:t>it is written </a:t>
            </a:r>
            <a:r>
              <a:rPr lang="en-US" sz="2400" b="1" dirty="0">
                <a:solidFill>
                  <a:schemeClr val="accent3">
                    <a:lumMod val="75000"/>
                  </a:schemeClr>
                </a:solidFill>
                <a:latin typeface="Cambria" pitchFamily="18" charset="0"/>
              </a:rPr>
              <a:t>as integer</a:t>
            </a:r>
            <a:r>
              <a:rPr lang="en-US" sz="2400" dirty="0" smtClean="0">
                <a:latin typeface="Cambria" pitchFamily="18" charset="0"/>
              </a:rPr>
              <a:t>.</a:t>
            </a:r>
          </a:p>
          <a:p>
            <a:pPr>
              <a:buClr>
                <a:schemeClr val="accent2">
                  <a:lumMod val="40000"/>
                  <a:lumOff val="60000"/>
                </a:schemeClr>
              </a:buClr>
            </a:pPr>
            <a:r>
              <a:rPr lang="en-US" sz="2400" dirty="0" smtClean="0">
                <a:latin typeface="Cambria" pitchFamily="18" charset="0"/>
              </a:rPr>
              <a:t>   Therefore </a:t>
            </a:r>
            <a:r>
              <a:rPr lang="en-US" sz="2400" dirty="0">
                <a:latin typeface="Cambria" pitchFamily="18" charset="0"/>
              </a:rPr>
              <a:t>in </a:t>
            </a:r>
            <a:r>
              <a:rPr lang="en-US" sz="2400" b="1" dirty="0">
                <a:solidFill>
                  <a:schemeClr val="accent3">
                    <a:lumMod val="75000"/>
                  </a:schemeClr>
                </a:solidFill>
                <a:latin typeface="Cambria" pitchFamily="18" charset="0"/>
              </a:rPr>
              <a:t>.Net Framework</a:t>
            </a:r>
            <a:r>
              <a:rPr lang="en-US" sz="2400" dirty="0">
                <a:solidFill>
                  <a:schemeClr val="accent3">
                    <a:lumMod val="75000"/>
                  </a:schemeClr>
                </a:solidFill>
                <a:latin typeface="Cambria" pitchFamily="18" charset="0"/>
              </a:rPr>
              <a:t> </a:t>
            </a:r>
            <a:r>
              <a:rPr lang="en-US" sz="2400" dirty="0">
                <a:latin typeface="Cambria" pitchFamily="18" charset="0"/>
              </a:rPr>
              <a:t>you have single class </a:t>
            </a:r>
            <a:r>
              <a:rPr lang="en-US" sz="2400" dirty="0" smtClean="0">
                <a:latin typeface="Cambria" pitchFamily="18" charset="0"/>
              </a:rPr>
              <a:t> </a:t>
            </a:r>
          </a:p>
          <a:p>
            <a:pPr>
              <a:buClr>
                <a:schemeClr val="accent2">
                  <a:lumMod val="40000"/>
                  <a:lumOff val="60000"/>
                </a:schemeClr>
              </a:buClr>
            </a:pPr>
            <a:r>
              <a:rPr lang="en-US" sz="2400" dirty="0" smtClean="0">
                <a:latin typeface="Cambria" pitchFamily="18" charset="0"/>
              </a:rPr>
              <a:t>   called </a:t>
            </a:r>
            <a:r>
              <a:rPr lang="en-US" sz="2400" b="1" dirty="0">
                <a:solidFill>
                  <a:schemeClr val="accent3">
                    <a:lumMod val="75000"/>
                  </a:schemeClr>
                </a:solidFill>
                <a:latin typeface="Cambria" pitchFamily="18" charset="0"/>
              </a:rPr>
              <a:t>System.Int32</a:t>
            </a:r>
            <a:r>
              <a:rPr lang="en-US" sz="2400" dirty="0">
                <a:latin typeface="Cambria" pitchFamily="18" charset="0"/>
              </a:rPr>
              <a:t> to interpret these variables</a:t>
            </a:r>
          </a:p>
        </p:txBody>
      </p:sp>
      <p:sp>
        <p:nvSpPr>
          <p:cNvPr id="2051" name="Rectangle 4"/>
          <p:cNvSpPr>
            <a:spLocks noChangeArrowheads="1"/>
          </p:cNvSpPr>
          <p:nvPr/>
        </p:nvSpPr>
        <p:spPr bwMode="auto">
          <a:xfrm>
            <a:off x="214282" y="785794"/>
            <a:ext cx="7858180" cy="661720"/>
          </a:xfrm>
          <a:prstGeom prst="rect">
            <a:avLst/>
          </a:prstGeom>
          <a:noFill/>
          <a:ln w="9525">
            <a:noFill/>
            <a:miter lim="800000"/>
            <a:headEnd/>
            <a:tailEnd/>
          </a:ln>
        </p:spPr>
        <p:txBody>
          <a:bodyPr wrap="square">
            <a:spAutoFit/>
          </a:bodyPr>
          <a:lstStyle/>
          <a:p>
            <a:r>
              <a:rPr lang="en-US" sz="3700" dirty="0" smtClean="0">
                <a:solidFill>
                  <a:schemeClr val="tx2"/>
                </a:solidFill>
                <a:latin typeface="Cambria" pitchFamily="18" charset="0"/>
              </a:rPr>
              <a:t>Common </a:t>
            </a:r>
            <a:r>
              <a:rPr lang="en-US" sz="3700" dirty="0">
                <a:solidFill>
                  <a:schemeClr val="tx2"/>
                </a:solidFill>
                <a:latin typeface="Cambria" pitchFamily="18" charset="0"/>
              </a:rPr>
              <a:t>Type </a:t>
            </a:r>
            <a:r>
              <a:rPr lang="en-US" sz="3700" dirty="0" smtClean="0">
                <a:solidFill>
                  <a:schemeClr val="tx2"/>
                </a:solidFill>
                <a:latin typeface="Cambria" pitchFamily="18" charset="0"/>
              </a:rPr>
              <a:t>System(CTS)</a:t>
            </a:r>
            <a:endParaRPr lang="en-US" sz="3700" dirty="0">
              <a:solidFill>
                <a:schemeClr val="tx2"/>
              </a:solidFill>
              <a:latin typeface="Cambria"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7158" y="1214422"/>
            <a:ext cx="8229600" cy="4389120"/>
          </a:xfrm>
        </p:spPr>
        <p:txBody>
          <a:bodyPr/>
          <a:lstStyle/>
          <a:p>
            <a:r>
              <a:rPr lang="en-IN" dirty="0" smtClean="0">
                <a:latin typeface="Cambria" pitchFamily="18" charset="0"/>
              </a:rPr>
              <a:t>It defines how to declare, use and manage type in CLR and support cross language integration (code written in one language can interact with the code written in another language that provides Language independence)</a:t>
            </a:r>
          </a:p>
          <a:p>
            <a:endParaRPr lang="en-US" dirty="0" smtClean="0">
              <a:latin typeface="Cambria" pitchFamily="18" charset="0"/>
            </a:endParaRPr>
          </a:p>
          <a:p>
            <a:r>
              <a:rPr lang="en-US" dirty="0" smtClean="0">
                <a:latin typeface="Cambria" pitchFamily="18" charset="0"/>
              </a:rPr>
              <a:t>Types classified into two categories</a:t>
            </a:r>
          </a:p>
          <a:p>
            <a:pPr lvl="1"/>
            <a:r>
              <a:rPr lang="en-US" dirty="0" smtClean="0">
                <a:latin typeface="Cambria" pitchFamily="18" charset="0"/>
              </a:rPr>
              <a:t>Value Type</a:t>
            </a:r>
          </a:p>
          <a:p>
            <a:pPr lvl="1"/>
            <a:r>
              <a:rPr lang="en-US" dirty="0" smtClean="0">
                <a:latin typeface="Cambria" pitchFamily="18" charset="0"/>
              </a:rPr>
              <a:t>Reference Type</a:t>
            </a:r>
          </a:p>
          <a:p>
            <a:endParaRPr lang="en-IN" dirty="0">
              <a:latin typeface="Cambria"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653194"/>
            <a:ext cx="7829576" cy="704104"/>
          </a:xfrm>
        </p:spPr>
        <p:txBody>
          <a:bodyPr>
            <a:normAutofit/>
          </a:bodyPr>
          <a:lstStyle/>
          <a:p>
            <a:r>
              <a:rPr lang="en-US" sz="3700" dirty="0" smtClean="0">
                <a:latin typeface="Cambria" pitchFamily="18" charset="0"/>
              </a:rPr>
              <a:t>Common Intermediate Language(CIL)</a:t>
            </a:r>
            <a:endParaRPr lang="en-US" sz="3700" dirty="0">
              <a:latin typeface="Cambria" pitchFamily="18" charset="0"/>
            </a:endParaRPr>
          </a:p>
        </p:txBody>
      </p:sp>
      <p:sp>
        <p:nvSpPr>
          <p:cNvPr id="3" name="Content Placeholder 2"/>
          <p:cNvSpPr>
            <a:spLocks noGrp="1"/>
          </p:cNvSpPr>
          <p:nvPr>
            <p:ph idx="1"/>
          </p:nvPr>
        </p:nvSpPr>
        <p:spPr>
          <a:xfrm>
            <a:off x="500034" y="1571612"/>
            <a:ext cx="8229600" cy="4714908"/>
          </a:xfrm>
        </p:spPr>
        <p:txBody>
          <a:bodyPr>
            <a:normAutofit/>
          </a:bodyPr>
          <a:lstStyle/>
          <a:p>
            <a:r>
              <a:rPr lang="en-US" sz="2400" dirty="0" smtClean="0">
                <a:latin typeface="Cambria" pitchFamily="18" charset="0"/>
              </a:rPr>
              <a:t>CIL is a CPU- and platform- independent instruction set</a:t>
            </a:r>
          </a:p>
          <a:p>
            <a:r>
              <a:rPr lang="en-US" sz="2400" dirty="0" smtClean="0">
                <a:latin typeface="Cambria" pitchFamily="18" charset="0"/>
              </a:rPr>
              <a:t>It is low-level(machine) language, like Assembler, but is object-oriented</a:t>
            </a:r>
          </a:p>
          <a:p>
            <a:r>
              <a:rPr lang="en-US" sz="2400" dirty="0" smtClean="0">
                <a:latin typeface="Cambria" pitchFamily="18" charset="0"/>
              </a:rPr>
              <a:t>CIL code is verified for safety during runtime</a:t>
            </a:r>
          </a:p>
          <a:p>
            <a:r>
              <a:rPr lang="en-US" sz="2400" dirty="0" smtClean="0">
                <a:latin typeface="Cambria" pitchFamily="18" charset="0"/>
              </a:rPr>
              <a:t>Provides better security and reliability</a:t>
            </a:r>
          </a:p>
          <a:p>
            <a:r>
              <a:rPr lang="en-US" sz="2400" dirty="0" smtClean="0">
                <a:latin typeface="Cambria" pitchFamily="18" charset="0"/>
              </a:rPr>
              <a:t>When the code is executed, the platform-specific VES will compile the CIL to the machine language according to the specific hardware</a:t>
            </a:r>
          </a:p>
          <a:p>
            <a:r>
              <a:rPr lang="en-US" sz="2400" dirty="0" smtClean="0">
                <a:latin typeface="Cambria" pitchFamily="18" charset="0"/>
              </a:rPr>
              <a:t>CIL is passed through the Common Language Runtime’s JIT compiler to generate native code</a:t>
            </a:r>
          </a:p>
          <a:p>
            <a:r>
              <a:rPr lang="en-US" sz="2400" dirty="0" smtClean="0">
                <a:latin typeface="Cambria" pitchFamily="18" charset="0"/>
              </a:rPr>
              <a:t>The native code is executed by the computer’s processor</a:t>
            </a:r>
            <a:endParaRPr lang="en-US" sz="2400" dirty="0">
              <a:latin typeface="Cambria"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42910" y="653194"/>
            <a:ext cx="7829576" cy="704104"/>
          </a:xfrm>
        </p:spPr>
        <p:txBody>
          <a:bodyPr>
            <a:normAutofit/>
          </a:bodyPr>
          <a:lstStyle/>
          <a:p>
            <a:r>
              <a:rPr lang="en-US" sz="3700" dirty="0" smtClean="0">
                <a:latin typeface="Cambria" pitchFamily="18" charset="0"/>
              </a:rPr>
              <a:t>Just-In Time(JIT) Compiler</a:t>
            </a:r>
            <a:endParaRPr lang="en-US" sz="3700" dirty="0">
              <a:latin typeface="Cambria" pitchFamily="18" charset="0"/>
            </a:endParaRPr>
          </a:p>
        </p:txBody>
      </p:sp>
      <p:sp>
        <p:nvSpPr>
          <p:cNvPr id="5" name="Content Placeholder 2"/>
          <p:cNvSpPr>
            <a:spLocks noGrp="1"/>
          </p:cNvSpPr>
          <p:nvPr>
            <p:ph idx="1"/>
          </p:nvPr>
        </p:nvSpPr>
        <p:spPr>
          <a:xfrm>
            <a:off x="500034" y="1571612"/>
            <a:ext cx="8229600" cy="4714908"/>
          </a:xfrm>
        </p:spPr>
        <p:txBody>
          <a:bodyPr>
            <a:normAutofit/>
          </a:bodyPr>
          <a:lstStyle/>
          <a:p>
            <a:r>
              <a:rPr lang="en-US" sz="2400" dirty="0" smtClean="0">
                <a:latin typeface="Cambria" pitchFamily="18" charset="0"/>
              </a:rPr>
              <a:t>Convert the IL into machine code</a:t>
            </a:r>
          </a:p>
          <a:p>
            <a:r>
              <a:rPr lang="en-US" sz="2400" dirty="0" smtClean="0">
                <a:latin typeface="Cambria" pitchFamily="18" charset="0"/>
              </a:rPr>
              <a:t>JIT compilation provides runtime type-safety &amp; assembly verification </a:t>
            </a:r>
          </a:p>
          <a:p>
            <a:r>
              <a:rPr lang="en-US" sz="2400" dirty="0" smtClean="0">
                <a:latin typeface="Cambria" pitchFamily="18" charset="0"/>
              </a:rPr>
              <a:t>To accomplish this, the JIT compiler examines the assembly metadata</a:t>
            </a:r>
          </a:p>
          <a:p>
            <a:r>
              <a:rPr lang="en-US" sz="2400" dirty="0" smtClean="0">
                <a:latin typeface="Cambria" pitchFamily="18" charset="0"/>
              </a:rPr>
              <a:t>Offers better performance than interpreters as the compiled code is stored in memory cache at runtime</a:t>
            </a:r>
          </a:p>
          <a:p>
            <a:r>
              <a:rPr lang="en-US" sz="2400" dirty="0" smtClean="0">
                <a:latin typeface="Cambria" pitchFamily="18" charset="0"/>
              </a:rPr>
              <a:t>Subsequent recompilation or reinterpretation of compiled code can be skipped</a:t>
            </a:r>
          </a:p>
          <a:p>
            <a:r>
              <a:rPr lang="en-US" sz="2400" dirty="0" smtClean="0">
                <a:latin typeface="Cambria" pitchFamily="18" charset="0"/>
              </a:rPr>
              <a:t>Also giving flexibility to automatically recompile &amp; optimize code that is found at runtime to be frequently executed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42910" y="653194"/>
            <a:ext cx="7829576" cy="704104"/>
          </a:xfrm>
        </p:spPr>
        <p:txBody>
          <a:bodyPr>
            <a:normAutofit/>
          </a:bodyPr>
          <a:lstStyle/>
          <a:p>
            <a:r>
              <a:rPr lang="en-US" sz="3700" dirty="0" smtClean="0">
                <a:latin typeface="Cambria" pitchFamily="18" charset="0"/>
              </a:rPr>
              <a:t>Virtual Execution System(VES)</a:t>
            </a:r>
            <a:endParaRPr lang="en-US" sz="3700" dirty="0">
              <a:latin typeface="Cambria" pitchFamily="18" charset="0"/>
            </a:endParaRPr>
          </a:p>
        </p:txBody>
      </p:sp>
      <p:sp>
        <p:nvSpPr>
          <p:cNvPr id="5" name="Content Placeholder 2"/>
          <p:cNvSpPr>
            <a:spLocks noGrp="1"/>
          </p:cNvSpPr>
          <p:nvPr>
            <p:ph idx="1"/>
          </p:nvPr>
        </p:nvSpPr>
        <p:spPr>
          <a:xfrm>
            <a:off x="500034" y="1571612"/>
            <a:ext cx="8229600" cy="3714776"/>
          </a:xfrm>
        </p:spPr>
        <p:txBody>
          <a:bodyPr>
            <a:normAutofit/>
          </a:bodyPr>
          <a:lstStyle/>
          <a:p>
            <a:r>
              <a:rPr lang="en-US" sz="2400" dirty="0" smtClean="0">
                <a:latin typeface="Cambria" pitchFamily="18" charset="0"/>
              </a:rPr>
              <a:t>The VES provides an environment for executing managed code</a:t>
            </a:r>
          </a:p>
          <a:p>
            <a:r>
              <a:rPr lang="en-US" sz="2400" dirty="0" smtClean="0">
                <a:latin typeface="Cambria" pitchFamily="18" charset="0"/>
              </a:rPr>
              <a:t>It provides the support required to execute the Common Intermediate Language Instruction Set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42910" y="785794"/>
            <a:ext cx="7829576" cy="632666"/>
          </a:xfrm>
        </p:spPr>
        <p:txBody>
          <a:bodyPr>
            <a:normAutofit/>
          </a:bodyPr>
          <a:lstStyle/>
          <a:p>
            <a:r>
              <a:rPr lang="en-US" sz="3700" dirty="0" smtClean="0">
                <a:latin typeface="Cambria" pitchFamily="18" charset="0"/>
              </a:rPr>
              <a:t>Managed Code</a:t>
            </a:r>
            <a:endParaRPr lang="en-IN" sz="3700" dirty="0">
              <a:latin typeface="Cambria" pitchFamily="18" charset="0"/>
            </a:endParaRPr>
          </a:p>
        </p:txBody>
      </p:sp>
      <p:sp>
        <p:nvSpPr>
          <p:cNvPr id="2" name="Content Placeholder 1"/>
          <p:cNvSpPr>
            <a:spLocks noGrp="1"/>
          </p:cNvSpPr>
          <p:nvPr>
            <p:ph idx="1"/>
          </p:nvPr>
        </p:nvSpPr>
        <p:spPr>
          <a:xfrm>
            <a:off x="457200" y="1571612"/>
            <a:ext cx="8229600" cy="4389120"/>
          </a:xfrm>
        </p:spPr>
        <p:txBody>
          <a:bodyPr>
            <a:normAutofit/>
          </a:bodyPr>
          <a:lstStyle/>
          <a:p>
            <a:r>
              <a:rPr lang="en-US" sz="2200" dirty="0" smtClean="0">
                <a:latin typeface="Cambria" pitchFamily="18" charset="0"/>
              </a:rPr>
              <a:t>Code running under control of CLR  means code that is executed by CLR</a:t>
            </a:r>
          </a:p>
          <a:p>
            <a:pPr lvl="0"/>
            <a:r>
              <a:rPr lang="en-US" sz="2200" dirty="0" smtClean="0">
                <a:latin typeface="Cambria" pitchFamily="18" charset="0"/>
              </a:rPr>
              <a:t>Represents programming code in the low level language MSIL</a:t>
            </a:r>
          </a:p>
          <a:p>
            <a:r>
              <a:rPr lang="en-US" sz="2200" dirty="0" smtClean="0">
                <a:latin typeface="Cambria" pitchFamily="18" charset="0"/>
              </a:rPr>
              <a:t>The binary code is stored in a portable executable (PE) file</a:t>
            </a:r>
          </a:p>
          <a:p>
            <a:r>
              <a:rPr lang="en-US" sz="2200" dirty="0" smtClean="0">
                <a:latin typeface="Cambria" pitchFamily="18" charset="0"/>
              </a:rPr>
              <a:t>It is created during compilation of the Program</a:t>
            </a:r>
          </a:p>
          <a:p>
            <a:r>
              <a:rPr lang="en-US" sz="2200" dirty="0" smtClean="0">
                <a:latin typeface="Cambria" pitchFamily="18" charset="0"/>
              </a:rPr>
              <a:t>It contains definition of each type, signatures of data members in code, detail information about members in a code</a:t>
            </a:r>
          </a:p>
          <a:p>
            <a:pPr lvl="0"/>
            <a:r>
              <a:rPr lang="en-US" sz="2200" dirty="0" smtClean="0">
                <a:latin typeface="Cambria" pitchFamily="18" charset="0"/>
              </a:rPr>
              <a:t>Allows integration between components and data types of different programming languages.</a:t>
            </a:r>
            <a:endParaRPr lang="en-US" sz="2200" dirty="0">
              <a:latin typeface="Cambria"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txBox="1">
            <a:spLocks/>
          </p:cNvSpPr>
          <p:nvPr/>
        </p:nvSpPr>
        <p:spPr>
          <a:xfrm>
            <a:off x="642910" y="714356"/>
            <a:ext cx="8229600" cy="642942"/>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700" b="0" i="0" u="none" strike="noStrike" kern="1200" cap="none" spc="0" normalizeH="0" baseline="0" noProof="0" dirty="0" smtClean="0">
                <a:ln>
                  <a:noFill/>
                </a:ln>
                <a:solidFill>
                  <a:schemeClr val="tx2"/>
                </a:solidFill>
                <a:effectLst/>
                <a:uLnTx/>
                <a:uFillTx/>
                <a:latin typeface="Cambria" pitchFamily="18" charset="0"/>
                <a:ea typeface="+mj-ea"/>
                <a:cs typeface="+mj-cs"/>
              </a:rPr>
              <a:t>Managed Code</a:t>
            </a:r>
            <a:endParaRPr kumimoji="0" lang="en-IN" sz="3700" b="0" i="0" u="none" strike="noStrike" kern="1200" cap="none" spc="0" normalizeH="0" baseline="0" noProof="0" dirty="0">
              <a:ln>
                <a:noFill/>
              </a:ln>
              <a:solidFill>
                <a:schemeClr val="tx2"/>
              </a:solidFill>
              <a:effectLst/>
              <a:uLnTx/>
              <a:uFillTx/>
              <a:latin typeface="Cambria" pitchFamily="18" charset="0"/>
              <a:ea typeface="+mj-ea"/>
              <a:cs typeface="+mj-cs"/>
            </a:endParaRPr>
          </a:p>
        </p:txBody>
      </p:sp>
      <p:sp>
        <p:nvSpPr>
          <p:cNvPr id="7" name="Content Placeholder 1"/>
          <p:cNvSpPr txBox="1">
            <a:spLocks/>
          </p:cNvSpPr>
          <p:nvPr/>
        </p:nvSpPr>
        <p:spPr>
          <a:xfrm>
            <a:off x="457200" y="1428736"/>
            <a:ext cx="8229600" cy="4389120"/>
          </a:xfrm>
          <a:prstGeom prst="rect">
            <a:avLst/>
          </a:prstGeom>
        </p:spPr>
        <p:txBody>
          <a:bodyPr>
            <a:normAutofit/>
          </a:bodyPr>
          <a:lstStyle/>
          <a:p>
            <a:pPr marL="274320" indent="-274320">
              <a:spcBef>
                <a:spcPct val="20000"/>
              </a:spcBef>
              <a:buClr>
                <a:schemeClr val="accent3"/>
              </a:buClr>
              <a:buSzPct val="95000"/>
              <a:buFont typeface="Wingdings 2"/>
              <a:buChar char=""/>
            </a:pPr>
            <a:r>
              <a:rPr lang="en-US" sz="2200" dirty="0" smtClean="0">
                <a:latin typeface="Cambria" pitchFamily="18" charset="0"/>
              </a:rPr>
              <a:t>Managed code is computer program code that executes under the management of a virtual machine, unlike unmanaged code, which is executed directly by the computer's CPU. </a:t>
            </a:r>
          </a:p>
          <a:p>
            <a:pPr marL="274320" indent="-274320">
              <a:spcBef>
                <a:spcPct val="20000"/>
              </a:spcBef>
              <a:buClr>
                <a:schemeClr val="accent3"/>
              </a:buClr>
              <a:buSzPct val="95000"/>
              <a:buFont typeface="Wingdings 2"/>
              <a:buChar char=""/>
            </a:pPr>
            <a:r>
              <a:rPr lang="en-US" sz="2200" dirty="0" smtClean="0">
                <a:latin typeface="Cambria" pitchFamily="18" charset="0"/>
              </a:rPr>
              <a:t>The benefits of managed code include programmer convenience and enhanced security guarantees.</a:t>
            </a:r>
          </a:p>
          <a:p>
            <a:pPr marL="274320" indent="-274320">
              <a:spcBef>
                <a:spcPct val="20000"/>
              </a:spcBef>
              <a:buClr>
                <a:schemeClr val="accent3"/>
              </a:buClr>
              <a:buSzPct val="95000"/>
              <a:buFont typeface="Wingdings 2"/>
              <a:buChar char=""/>
            </a:pPr>
            <a:r>
              <a:rPr lang="en-IN" sz="2200" dirty="0" smtClean="0">
                <a:latin typeface="Cambria" pitchFamily="18" charset="0"/>
              </a:rPr>
              <a:t>Managed code is designed to be more reliable and robust than unmanaged code , examples are Garbage Collection , Type Safety etc</a:t>
            </a:r>
            <a:endParaRPr lang="en-US" sz="2200" dirty="0" smtClean="0">
              <a:latin typeface="Cambria" pitchFamily="18" charset="0"/>
            </a:endParaRPr>
          </a:p>
          <a:p>
            <a:pPr marL="274320" indent="-274320">
              <a:spcBef>
                <a:spcPct val="20000"/>
              </a:spcBef>
              <a:buClr>
                <a:schemeClr val="accent3"/>
              </a:buClr>
              <a:buSzPct val="95000"/>
            </a:pPr>
            <a:endParaRPr lang="en-US" sz="2200" dirty="0" smtClean="0">
              <a:latin typeface="Cambria" pitchFamily="18" charset="0"/>
            </a:endParaRPr>
          </a:p>
          <a:p>
            <a:pPr marL="274320" indent="-274320">
              <a:spcBef>
                <a:spcPct val="20000"/>
              </a:spcBef>
              <a:buClr>
                <a:schemeClr val="accent3"/>
              </a:buClr>
              <a:buSzPct val="95000"/>
              <a:buFont typeface="Wingdings 2"/>
              <a:buChar char=""/>
            </a:pPr>
            <a:endParaRPr lang="en-US" sz="2200" dirty="0" smtClean="0">
              <a:latin typeface="Cambria" pitchFamily="18"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IN" sz="2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0034" y="714356"/>
            <a:ext cx="7972452" cy="632666"/>
          </a:xfrm>
        </p:spPr>
        <p:txBody>
          <a:bodyPr>
            <a:normAutofit/>
          </a:bodyPr>
          <a:lstStyle/>
          <a:p>
            <a:r>
              <a:rPr lang="en-US" sz="3700" dirty="0" smtClean="0">
                <a:latin typeface="Cambria" pitchFamily="18" charset="0"/>
              </a:rPr>
              <a:t>Benefits of </a:t>
            </a:r>
            <a:r>
              <a:rPr lang="en-US" sz="3700" dirty="0" err="1" smtClean="0">
                <a:latin typeface="Cambria" pitchFamily="18" charset="0"/>
              </a:rPr>
              <a:t>.Net</a:t>
            </a:r>
            <a:r>
              <a:rPr lang="en-US" sz="3700" dirty="0" smtClean="0">
                <a:latin typeface="Cambria" pitchFamily="18" charset="0"/>
              </a:rPr>
              <a:t> Framework</a:t>
            </a:r>
            <a:endParaRPr lang="en-IN" sz="3700" dirty="0">
              <a:latin typeface="Cambria" pitchFamily="18" charset="0"/>
            </a:endParaRPr>
          </a:p>
        </p:txBody>
      </p:sp>
      <p:sp>
        <p:nvSpPr>
          <p:cNvPr id="2" name="Content Placeholder 1"/>
          <p:cNvSpPr>
            <a:spLocks noGrp="1"/>
          </p:cNvSpPr>
          <p:nvPr>
            <p:ph idx="1"/>
          </p:nvPr>
        </p:nvSpPr>
        <p:spPr>
          <a:xfrm>
            <a:off x="457200" y="1571612"/>
            <a:ext cx="8229600" cy="4389120"/>
          </a:xfrm>
        </p:spPr>
        <p:txBody>
          <a:bodyPr>
            <a:normAutofit/>
          </a:bodyPr>
          <a:lstStyle/>
          <a:p>
            <a:r>
              <a:rPr lang="en-US" sz="2200" dirty="0" smtClean="0">
                <a:latin typeface="Cambria" pitchFamily="18" charset="0"/>
              </a:rPr>
              <a:t>Consistent Programming Model</a:t>
            </a:r>
          </a:p>
          <a:p>
            <a:pPr lvl="1"/>
            <a:r>
              <a:rPr lang="en-US" sz="2200" dirty="0" smtClean="0">
                <a:latin typeface="Cambria" pitchFamily="18" charset="0"/>
              </a:rPr>
              <a:t>Provides Object Oriented programming model to create programs for performing different tasks</a:t>
            </a:r>
          </a:p>
          <a:p>
            <a:pPr lvl="1">
              <a:buNone/>
            </a:pPr>
            <a:endParaRPr lang="en-US" sz="2200" dirty="0" smtClean="0">
              <a:latin typeface="Cambria" pitchFamily="18" charset="0"/>
            </a:endParaRPr>
          </a:p>
          <a:p>
            <a:r>
              <a:rPr lang="en-US" sz="2200" dirty="0" smtClean="0">
                <a:latin typeface="Cambria" pitchFamily="18" charset="0"/>
              </a:rPr>
              <a:t>Cross-Platform Support</a:t>
            </a:r>
          </a:p>
          <a:p>
            <a:pPr lvl="1"/>
            <a:r>
              <a:rPr lang="en-US" sz="2200" dirty="0" smtClean="0">
                <a:latin typeface="Cambria" pitchFamily="18" charset="0"/>
              </a:rPr>
              <a:t>Any Windows platform that supports CLR can execute </a:t>
            </a:r>
            <a:r>
              <a:rPr lang="en-US" sz="2200" dirty="0" err="1" smtClean="0">
                <a:latin typeface="Cambria" pitchFamily="18" charset="0"/>
              </a:rPr>
              <a:t>.Net</a:t>
            </a:r>
            <a:r>
              <a:rPr lang="en-US" sz="2200" dirty="0" smtClean="0">
                <a:latin typeface="Cambria" pitchFamily="18" charset="0"/>
              </a:rPr>
              <a:t> Application</a:t>
            </a:r>
          </a:p>
          <a:p>
            <a:pPr lvl="1">
              <a:buNone/>
            </a:pPr>
            <a:endParaRPr lang="en-US" sz="2200" dirty="0" smtClean="0">
              <a:latin typeface="Cambria" pitchFamily="18" charset="0"/>
            </a:endParaRPr>
          </a:p>
          <a:p>
            <a:r>
              <a:rPr lang="en-US" sz="2200" dirty="0" smtClean="0">
                <a:latin typeface="Cambria" pitchFamily="18" charset="0"/>
              </a:rPr>
              <a:t>Language Interoperability</a:t>
            </a:r>
          </a:p>
          <a:p>
            <a:pPr lvl="1"/>
            <a:r>
              <a:rPr lang="en-US" sz="2200" dirty="0" smtClean="0">
                <a:latin typeface="Cambria" pitchFamily="18" charset="0"/>
              </a:rPr>
              <a:t>Enables code written in different languages to interact with each other</a:t>
            </a:r>
          </a:p>
          <a:p>
            <a:endParaRPr lang="en-IN"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71472" y="714356"/>
            <a:ext cx="7972452" cy="704104"/>
          </a:xfrm>
        </p:spPr>
        <p:txBody>
          <a:bodyPr/>
          <a:lstStyle/>
          <a:p>
            <a:r>
              <a:rPr lang="en-US" sz="3700" dirty="0" err="1" smtClean="0"/>
              <a:t>.Net</a:t>
            </a:r>
            <a:r>
              <a:rPr lang="en-US" sz="3700" dirty="0" smtClean="0"/>
              <a:t> Application</a:t>
            </a:r>
            <a:endParaRPr lang="en-IN" sz="3700" dirty="0"/>
          </a:p>
        </p:txBody>
      </p:sp>
      <p:sp>
        <p:nvSpPr>
          <p:cNvPr id="2" name="Content Placeholder 1"/>
          <p:cNvSpPr>
            <a:spLocks noGrp="1"/>
          </p:cNvSpPr>
          <p:nvPr>
            <p:ph idx="1"/>
          </p:nvPr>
        </p:nvSpPr>
        <p:spPr>
          <a:xfrm>
            <a:off x="457200" y="1643050"/>
            <a:ext cx="8229600" cy="4389120"/>
          </a:xfrm>
        </p:spPr>
        <p:txBody>
          <a:bodyPr/>
          <a:lstStyle/>
          <a:p>
            <a:r>
              <a:rPr lang="en-US" dirty="0" smtClean="0">
                <a:latin typeface="Cambria" pitchFamily="18" charset="0"/>
              </a:rPr>
              <a:t>Window based application</a:t>
            </a:r>
          </a:p>
          <a:p>
            <a:pPr lvl="1">
              <a:buNone/>
            </a:pPr>
            <a:endParaRPr lang="en-US" dirty="0" smtClean="0">
              <a:latin typeface="Cambria" pitchFamily="18" charset="0"/>
            </a:endParaRPr>
          </a:p>
          <a:p>
            <a:r>
              <a:rPr lang="en-US" dirty="0" smtClean="0">
                <a:latin typeface="Cambria" pitchFamily="18" charset="0"/>
              </a:rPr>
              <a:t>Web  based application</a:t>
            </a:r>
          </a:p>
          <a:p>
            <a:pPr lvl="1">
              <a:buNone/>
            </a:pPr>
            <a:endParaRPr lang="en-US" dirty="0" smtClean="0">
              <a:latin typeface="Cambria" pitchFamily="18" charset="0"/>
            </a:endParaRPr>
          </a:p>
          <a:p>
            <a:r>
              <a:rPr lang="en-US" dirty="0" smtClean="0">
                <a:latin typeface="Cambria" pitchFamily="18" charset="0"/>
              </a:rPr>
              <a:t>Console Application</a:t>
            </a:r>
          </a:p>
          <a:p>
            <a:endParaRPr lang="en-US" dirty="0" smtClean="0">
              <a:latin typeface="Cambria" pitchFamily="18" charset="0"/>
            </a:endParaRPr>
          </a:p>
          <a:p>
            <a:r>
              <a:rPr lang="en-US" dirty="0" smtClean="0">
                <a:latin typeface="Cambria" pitchFamily="18" charset="0"/>
              </a:rPr>
              <a:t>Web Services</a:t>
            </a:r>
          </a:p>
          <a:p>
            <a:pPr lvl="1"/>
            <a:r>
              <a:rPr lang="en-IN" sz="2400" dirty="0" smtClean="0">
                <a:latin typeface="Cambria" pitchFamily="18" charset="0"/>
              </a:rPr>
              <a:t>In Web Services, software functionality becomes exposed as a service</a:t>
            </a:r>
            <a:endParaRPr lang="en-IN" dirty="0">
              <a:latin typeface="Cambria"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0076" y="785794"/>
            <a:ext cx="7901014" cy="561228"/>
          </a:xfrm>
        </p:spPr>
        <p:txBody>
          <a:bodyPr>
            <a:normAutofit fontScale="90000"/>
          </a:bodyPr>
          <a:lstStyle/>
          <a:p>
            <a:r>
              <a:rPr lang="en-US" sz="3700" dirty="0" smtClean="0">
                <a:latin typeface="Cambria" pitchFamily="18" charset="0"/>
              </a:rPr>
              <a:t>Benefits of </a:t>
            </a:r>
            <a:r>
              <a:rPr lang="en-US" sz="3700" dirty="0" err="1" smtClean="0">
                <a:latin typeface="Cambria" pitchFamily="18" charset="0"/>
              </a:rPr>
              <a:t>.Net</a:t>
            </a:r>
            <a:r>
              <a:rPr lang="en-US" sz="3700" dirty="0" smtClean="0">
                <a:latin typeface="Cambria" pitchFamily="18" charset="0"/>
              </a:rPr>
              <a:t> Framework</a:t>
            </a:r>
            <a:endParaRPr lang="en-IN" sz="3700" dirty="0">
              <a:latin typeface="Cambria" pitchFamily="18" charset="0"/>
            </a:endParaRPr>
          </a:p>
        </p:txBody>
      </p:sp>
      <p:sp>
        <p:nvSpPr>
          <p:cNvPr id="2" name="Content Placeholder 1"/>
          <p:cNvSpPr>
            <a:spLocks noGrp="1"/>
          </p:cNvSpPr>
          <p:nvPr>
            <p:ph idx="1"/>
          </p:nvPr>
        </p:nvSpPr>
        <p:spPr>
          <a:xfrm>
            <a:off x="457200" y="1500174"/>
            <a:ext cx="8229600" cy="2857520"/>
          </a:xfrm>
        </p:spPr>
        <p:txBody>
          <a:bodyPr>
            <a:normAutofit/>
          </a:bodyPr>
          <a:lstStyle/>
          <a:p>
            <a:r>
              <a:rPr lang="en-US" sz="2200" dirty="0" smtClean="0">
                <a:latin typeface="Cambria" pitchFamily="18" charset="0"/>
              </a:rPr>
              <a:t>Automatic Management of resources</a:t>
            </a:r>
          </a:p>
          <a:p>
            <a:pPr lvl="1"/>
            <a:r>
              <a:rPr lang="en-US" sz="2200" dirty="0" smtClean="0">
                <a:latin typeface="Cambria" pitchFamily="18" charset="0"/>
              </a:rPr>
              <a:t>Do not need to manually free the application resources, such as files, memory, network and Database connection</a:t>
            </a:r>
          </a:p>
          <a:p>
            <a:pPr>
              <a:buNone/>
            </a:pPr>
            <a:endParaRPr lang="en-US" sz="2200" dirty="0" smtClean="0">
              <a:latin typeface="Cambria" pitchFamily="18" charset="0"/>
            </a:endParaRPr>
          </a:p>
          <a:p>
            <a:r>
              <a:rPr lang="en-US" sz="2200" dirty="0" smtClean="0">
                <a:latin typeface="Cambria" pitchFamily="18" charset="0"/>
              </a:rPr>
              <a:t>Ease of Deployment</a:t>
            </a:r>
            <a:endParaRPr lang="en-IN" sz="22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60648"/>
            <a:ext cx="8229600" cy="1143000"/>
          </a:xfrm>
        </p:spPr>
        <p:txBody>
          <a:bodyPr>
            <a:normAutofit/>
          </a:bodyPr>
          <a:lstStyle/>
          <a:p>
            <a:r>
              <a:rPr lang="en-US" sz="3700" dirty="0" smtClean="0"/>
              <a:t>Framework, Languages, And Tools</a:t>
            </a:r>
            <a:endParaRPr lang="en-IN" sz="3700" dirty="0"/>
          </a:p>
        </p:txBody>
      </p:sp>
      <p:grpSp>
        <p:nvGrpSpPr>
          <p:cNvPr id="2" name="Content Placeholder 4"/>
          <p:cNvGrpSpPr>
            <a:grpSpLocks noGrp="1"/>
          </p:cNvGrpSpPr>
          <p:nvPr>
            <p:ph idx="1"/>
          </p:nvPr>
        </p:nvGrpSpPr>
        <p:grpSpPr>
          <a:xfrm>
            <a:off x="785786" y="1785926"/>
            <a:ext cx="7901014" cy="4221174"/>
            <a:chOff x="457200" y="1676400"/>
            <a:chExt cx="7620000" cy="4953000"/>
          </a:xfrm>
        </p:grpSpPr>
        <p:sp>
          <p:nvSpPr>
            <p:cNvPr id="6" name="Rectangle 23"/>
            <p:cNvSpPr>
              <a:spLocks noChangeArrowheads="1"/>
            </p:cNvSpPr>
            <p:nvPr/>
          </p:nvSpPr>
          <p:spPr bwMode="auto">
            <a:xfrm>
              <a:off x="457200" y="5029200"/>
              <a:ext cx="5562600" cy="533400"/>
            </a:xfrm>
            <a:prstGeom prst="rect">
              <a:avLst/>
            </a:prstGeom>
            <a:gradFill rotWithShape="0">
              <a:gsLst>
                <a:gs pos="0">
                  <a:srgbClr val="895A96"/>
                </a:gs>
                <a:gs pos="100000">
                  <a:srgbClr val="895A96">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895A96"/>
              </a:extrusionClr>
            </a:sp3d>
          </p:spPr>
          <p:txBody>
            <a:bodyPr wrap="none" anchor="ctr">
              <a:flatTx/>
            </a:bodyPr>
            <a:lstStyle/>
            <a:p>
              <a:pPr algn="ctr" eaLnBrk="0" hangingPunct="0">
                <a:defRPr/>
              </a:pPr>
              <a:r>
                <a:rPr lang="en-US" b="1">
                  <a:effectLst>
                    <a:outerShdw blurRad="38100" dist="38100" dir="2700000" algn="tl">
                      <a:srgbClr val="FFFFFF"/>
                    </a:outerShdw>
                  </a:effectLst>
                  <a:latin typeface="Arial" charset="0"/>
                </a:rPr>
                <a:t>Base Class Library</a:t>
              </a:r>
            </a:p>
          </p:txBody>
        </p:sp>
        <p:sp>
          <p:nvSpPr>
            <p:cNvPr id="7" name="Rectangle 24"/>
            <p:cNvSpPr>
              <a:spLocks noChangeArrowheads="1"/>
            </p:cNvSpPr>
            <p:nvPr/>
          </p:nvSpPr>
          <p:spPr bwMode="auto">
            <a:xfrm>
              <a:off x="457200" y="2438400"/>
              <a:ext cx="5562600" cy="609600"/>
            </a:xfrm>
            <a:prstGeom prst="rect">
              <a:avLst/>
            </a:prstGeom>
            <a:solidFill>
              <a:srgbClr val="C0C0C0">
                <a:alpha val="39999"/>
              </a:srgbClr>
            </a:solidFill>
            <a:ln w="12700" algn="ctr">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C0C0C0"/>
              </a:extrusionClr>
            </a:sp3d>
          </p:spPr>
          <p:txBody>
            <a:bodyPr wrap="none" anchor="ctr">
              <a:flatTx/>
            </a:bodyPr>
            <a:lstStyle/>
            <a:p>
              <a:pPr algn="ctr" eaLnBrk="0" hangingPunct="0">
                <a:defRPr/>
              </a:pPr>
              <a:r>
                <a:rPr lang="en-US" b="1">
                  <a:effectLst>
                    <a:outerShdw blurRad="38100" dist="38100" dir="2700000" algn="tl">
                      <a:srgbClr val="FFFFFF"/>
                    </a:outerShdw>
                  </a:effectLst>
                  <a:latin typeface="Arial" charset="0"/>
                </a:rPr>
                <a:t>Common Language Specification</a:t>
              </a:r>
            </a:p>
          </p:txBody>
        </p:sp>
        <p:sp>
          <p:nvSpPr>
            <p:cNvPr id="8" name="Rectangle 25"/>
            <p:cNvSpPr>
              <a:spLocks noChangeArrowheads="1"/>
            </p:cNvSpPr>
            <p:nvPr/>
          </p:nvSpPr>
          <p:spPr bwMode="auto">
            <a:xfrm>
              <a:off x="457200" y="5943600"/>
              <a:ext cx="5562600" cy="685800"/>
            </a:xfrm>
            <a:prstGeom prst="rect">
              <a:avLst/>
            </a:prstGeom>
            <a:gradFill rotWithShape="0">
              <a:gsLst>
                <a:gs pos="0">
                  <a:srgbClr val="FF9D67"/>
                </a:gs>
                <a:gs pos="100000">
                  <a:srgbClr val="FF9D67">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FF9D67"/>
              </a:extrusionClr>
            </a:sp3d>
          </p:spPr>
          <p:txBody>
            <a:bodyPr wrap="none" anchor="ctr">
              <a:flatTx/>
            </a:bodyPr>
            <a:lstStyle/>
            <a:p>
              <a:pPr algn="ctr" eaLnBrk="0" hangingPunct="0">
                <a:defRPr/>
              </a:pPr>
              <a:r>
                <a:rPr lang="en-US" b="1">
                  <a:effectLst>
                    <a:outerShdw blurRad="38100" dist="38100" dir="2700000" algn="tl">
                      <a:srgbClr val="FFFFFF"/>
                    </a:outerShdw>
                  </a:effectLst>
                  <a:latin typeface="Arial" charset="0"/>
                </a:rPr>
                <a:t>Common Language Runtime</a:t>
              </a:r>
            </a:p>
          </p:txBody>
        </p:sp>
        <p:sp>
          <p:nvSpPr>
            <p:cNvPr id="9" name="Rectangle 26"/>
            <p:cNvSpPr>
              <a:spLocks noChangeArrowheads="1"/>
            </p:cNvSpPr>
            <p:nvPr/>
          </p:nvSpPr>
          <p:spPr bwMode="auto">
            <a:xfrm>
              <a:off x="457200" y="4343400"/>
              <a:ext cx="5562600" cy="533400"/>
            </a:xfrm>
            <a:prstGeom prst="rect">
              <a:avLst/>
            </a:prstGeom>
            <a:gradFill rotWithShape="0">
              <a:gsLst>
                <a:gs pos="0">
                  <a:srgbClr val="895A96"/>
                </a:gs>
                <a:gs pos="100000">
                  <a:srgbClr val="895A96">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895A96"/>
              </a:extrusionClr>
            </a:sp3d>
          </p:spPr>
          <p:txBody>
            <a:bodyPr wrap="none" anchor="ctr">
              <a:flatTx/>
            </a:bodyPr>
            <a:lstStyle/>
            <a:p>
              <a:pPr algn="ctr" eaLnBrk="0" hangingPunct="0">
                <a:defRPr/>
              </a:pPr>
              <a:r>
                <a:rPr lang="en-US" b="1" dirty="0">
                  <a:effectLst>
                    <a:outerShdw blurRad="38100" dist="38100" dir="2700000" algn="tl">
                      <a:srgbClr val="FFFFFF"/>
                    </a:outerShdw>
                  </a:effectLst>
                  <a:latin typeface="Arial" charset="0"/>
                </a:rPr>
                <a:t>ADO.NET: Data and XML</a:t>
              </a:r>
            </a:p>
          </p:txBody>
        </p:sp>
        <p:sp>
          <p:nvSpPr>
            <p:cNvPr id="10" name="Rectangle 27"/>
            <p:cNvSpPr>
              <a:spLocks noChangeArrowheads="1"/>
            </p:cNvSpPr>
            <p:nvPr/>
          </p:nvSpPr>
          <p:spPr bwMode="auto">
            <a:xfrm>
              <a:off x="457200" y="1676400"/>
              <a:ext cx="914400" cy="609600"/>
            </a:xfrm>
            <a:prstGeom prst="rect">
              <a:avLst/>
            </a:prstGeom>
            <a:gradFill rotWithShape="0">
              <a:gsLst>
                <a:gs pos="0">
                  <a:srgbClr val="008FF0"/>
                </a:gs>
                <a:gs pos="100000">
                  <a:srgbClr val="008FF0">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008FF0"/>
              </a:extrusionClr>
            </a:sp3d>
          </p:spPr>
          <p:txBody>
            <a:bodyPr wrap="none" anchor="ctr">
              <a:flatTx/>
            </a:bodyPr>
            <a:lstStyle/>
            <a:p>
              <a:pPr algn="ctr" eaLnBrk="0" hangingPunct="0">
                <a:defRPr/>
              </a:pPr>
              <a:r>
                <a:rPr lang="en-US" b="1">
                  <a:effectLst>
                    <a:outerShdw blurRad="38100" dist="38100" dir="2700000" algn="tl">
                      <a:srgbClr val="FFFFFF"/>
                    </a:outerShdw>
                  </a:effectLst>
                  <a:latin typeface="Arial" charset="0"/>
                </a:rPr>
                <a:t>VB</a:t>
              </a:r>
            </a:p>
          </p:txBody>
        </p:sp>
        <p:sp>
          <p:nvSpPr>
            <p:cNvPr id="11" name="Rectangle 28"/>
            <p:cNvSpPr>
              <a:spLocks noChangeArrowheads="1"/>
            </p:cNvSpPr>
            <p:nvPr/>
          </p:nvSpPr>
          <p:spPr bwMode="auto">
            <a:xfrm>
              <a:off x="1524000" y="1676400"/>
              <a:ext cx="914400" cy="609600"/>
            </a:xfrm>
            <a:prstGeom prst="rect">
              <a:avLst/>
            </a:prstGeom>
            <a:gradFill rotWithShape="0">
              <a:gsLst>
                <a:gs pos="0">
                  <a:srgbClr val="008FF0"/>
                </a:gs>
                <a:gs pos="100000">
                  <a:srgbClr val="008FF0">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008FF0"/>
              </a:extrusionClr>
            </a:sp3d>
          </p:spPr>
          <p:txBody>
            <a:bodyPr wrap="none" anchor="ctr">
              <a:flatTx/>
            </a:bodyPr>
            <a:lstStyle/>
            <a:p>
              <a:pPr algn="ctr" eaLnBrk="0" hangingPunct="0">
                <a:defRPr/>
              </a:pPr>
              <a:r>
                <a:rPr lang="en-US" b="1" dirty="0">
                  <a:effectLst>
                    <a:outerShdw blurRad="38100" dist="38100" dir="2700000" algn="tl">
                      <a:srgbClr val="FFFFFF"/>
                    </a:outerShdw>
                  </a:effectLst>
                  <a:latin typeface="Arial" charset="0"/>
                </a:rPr>
                <a:t>VC++</a:t>
              </a:r>
            </a:p>
          </p:txBody>
        </p:sp>
        <p:sp>
          <p:nvSpPr>
            <p:cNvPr id="12" name="Rectangle 29"/>
            <p:cNvSpPr>
              <a:spLocks noChangeArrowheads="1"/>
            </p:cNvSpPr>
            <p:nvPr/>
          </p:nvSpPr>
          <p:spPr bwMode="auto">
            <a:xfrm>
              <a:off x="2590800" y="1676400"/>
              <a:ext cx="914400" cy="609600"/>
            </a:xfrm>
            <a:prstGeom prst="rect">
              <a:avLst/>
            </a:prstGeom>
            <a:gradFill rotWithShape="0">
              <a:gsLst>
                <a:gs pos="0">
                  <a:srgbClr val="008FF0"/>
                </a:gs>
                <a:gs pos="100000">
                  <a:srgbClr val="008FF0">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008FF0"/>
              </a:extrusionClr>
            </a:sp3d>
          </p:spPr>
          <p:txBody>
            <a:bodyPr wrap="none" anchor="ctr">
              <a:flatTx/>
            </a:bodyPr>
            <a:lstStyle/>
            <a:p>
              <a:pPr algn="ctr" eaLnBrk="0" hangingPunct="0">
                <a:defRPr/>
              </a:pPr>
              <a:r>
                <a:rPr lang="en-US" b="1">
                  <a:effectLst>
                    <a:outerShdw blurRad="38100" dist="38100" dir="2700000" algn="tl">
                      <a:srgbClr val="FFFFFF"/>
                    </a:outerShdw>
                  </a:effectLst>
                  <a:latin typeface="Arial" charset="0"/>
                </a:rPr>
                <a:t>VC#</a:t>
              </a:r>
            </a:p>
          </p:txBody>
        </p:sp>
        <p:sp>
          <p:nvSpPr>
            <p:cNvPr id="13" name="Rectangle 30"/>
            <p:cNvSpPr>
              <a:spLocks noChangeArrowheads="1"/>
            </p:cNvSpPr>
            <p:nvPr/>
          </p:nvSpPr>
          <p:spPr bwMode="auto">
            <a:xfrm>
              <a:off x="6400800" y="1676400"/>
              <a:ext cx="1676400" cy="4953000"/>
            </a:xfrm>
            <a:prstGeom prst="rect">
              <a:avLst/>
            </a:prstGeom>
            <a:gradFill rotWithShape="0">
              <a:gsLst>
                <a:gs pos="0">
                  <a:srgbClr val="2AA478"/>
                </a:gs>
                <a:gs pos="100000">
                  <a:srgbClr val="2AA478">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2AA478"/>
              </a:extrusionClr>
            </a:sp3d>
          </p:spPr>
          <p:txBody>
            <a:bodyPr vert="eaVert" wrap="none" anchor="ctr">
              <a:flatTx/>
            </a:bodyPr>
            <a:lstStyle/>
            <a:p>
              <a:pPr algn="ctr" eaLnBrk="0" hangingPunct="0">
                <a:defRPr/>
              </a:pPr>
              <a:r>
                <a:rPr lang="en-US" b="1">
                  <a:effectLst>
                    <a:outerShdw blurRad="38100" dist="38100" dir="2700000" algn="tl">
                      <a:srgbClr val="FFFFFF"/>
                    </a:outerShdw>
                  </a:effectLst>
                  <a:latin typeface="Arial" charset="0"/>
                </a:rPr>
                <a:t>Visual Studio.NET</a:t>
              </a:r>
            </a:p>
          </p:txBody>
        </p:sp>
        <p:sp>
          <p:nvSpPr>
            <p:cNvPr id="14" name="Rectangle 31"/>
            <p:cNvSpPr>
              <a:spLocks noChangeArrowheads="1"/>
            </p:cNvSpPr>
            <p:nvPr/>
          </p:nvSpPr>
          <p:spPr bwMode="auto">
            <a:xfrm>
              <a:off x="457200" y="3352800"/>
              <a:ext cx="3657600" cy="762000"/>
            </a:xfrm>
            <a:prstGeom prst="rect">
              <a:avLst/>
            </a:prstGeom>
            <a:gradFill rotWithShape="0">
              <a:gsLst>
                <a:gs pos="0">
                  <a:srgbClr val="895A96"/>
                </a:gs>
                <a:gs pos="100000">
                  <a:srgbClr val="895A96">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895A96"/>
              </a:extrusionClr>
            </a:sp3d>
          </p:spPr>
          <p:txBody>
            <a:bodyPr wrap="none" anchor="ctr">
              <a:flatTx/>
            </a:bodyPr>
            <a:lstStyle/>
            <a:p>
              <a:pPr algn="ctr" eaLnBrk="0" hangingPunct="0">
                <a:defRPr/>
              </a:pPr>
              <a:r>
                <a:rPr lang="en-US" b="1" dirty="0">
                  <a:effectLst>
                    <a:outerShdw blurRad="38100" dist="38100" dir="2700000" algn="tl">
                      <a:srgbClr val="FFFFFF"/>
                    </a:outerShdw>
                  </a:effectLst>
                  <a:latin typeface="Arial" charset="0"/>
                </a:rPr>
                <a:t>ASP.NET: Web Services</a:t>
              </a:r>
            </a:p>
            <a:p>
              <a:pPr algn="ctr" eaLnBrk="0" hangingPunct="0">
                <a:defRPr/>
              </a:pPr>
              <a:r>
                <a:rPr lang="en-US" b="1" dirty="0">
                  <a:effectLst>
                    <a:outerShdw blurRad="38100" dist="38100" dir="2700000" algn="tl">
                      <a:srgbClr val="FFFFFF"/>
                    </a:outerShdw>
                  </a:effectLst>
                  <a:latin typeface="Arial" charset="0"/>
                </a:rPr>
                <a:t>and Web Forms</a:t>
              </a:r>
            </a:p>
          </p:txBody>
        </p:sp>
        <p:sp>
          <p:nvSpPr>
            <p:cNvPr id="15" name="Rectangle 32"/>
            <p:cNvSpPr>
              <a:spLocks noChangeArrowheads="1"/>
            </p:cNvSpPr>
            <p:nvPr/>
          </p:nvSpPr>
          <p:spPr bwMode="auto">
            <a:xfrm>
              <a:off x="3657600" y="1676400"/>
              <a:ext cx="1143000" cy="609600"/>
            </a:xfrm>
            <a:prstGeom prst="rect">
              <a:avLst/>
            </a:prstGeom>
            <a:gradFill rotWithShape="0">
              <a:gsLst>
                <a:gs pos="0">
                  <a:srgbClr val="008FF0"/>
                </a:gs>
                <a:gs pos="100000">
                  <a:srgbClr val="008FF0">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008FF0"/>
              </a:extrusionClr>
            </a:sp3d>
          </p:spPr>
          <p:txBody>
            <a:bodyPr wrap="none" anchor="ctr">
              <a:flatTx/>
            </a:bodyPr>
            <a:lstStyle/>
            <a:p>
              <a:pPr algn="ctr" eaLnBrk="0" hangingPunct="0">
                <a:defRPr/>
              </a:pPr>
              <a:r>
                <a:rPr lang="en-US" b="1">
                  <a:effectLst>
                    <a:outerShdw blurRad="38100" dist="38100" dir="2700000" algn="tl">
                      <a:srgbClr val="FFFFFF"/>
                    </a:outerShdw>
                  </a:effectLst>
                  <a:latin typeface="Arial" charset="0"/>
                </a:rPr>
                <a:t>JScript</a:t>
              </a:r>
            </a:p>
          </p:txBody>
        </p:sp>
        <p:sp>
          <p:nvSpPr>
            <p:cNvPr id="16" name="Rectangle 33"/>
            <p:cNvSpPr>
              <a:spLocks noChangeArrowheads="1"/>
            </p:cNvSpPr>
            <p:nvPr/>
          </p:nvSpPr>
          <p:spPr bwMode="auto">
            <a:xfrm>
              <a:off x="4953000" y="1676400"/>
              <a:ext cx="1066800" cy="609600"/>
            </a:xfrm>
            <a:prstGeom prst="rect">
              <a:avLst/>
            </a:prstGeom>
            <a:gradFill rotWithShape="0">
              <a:gsLst>
                <a:gs pos="0">
                  <a:srgbClr val="008FF0"/>
                </a:gs>
                <a:gs pos="100000">
                  <a:srgbClr val="008FF0">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008FF0"/>
              </a:extrusionClr>
            </a:sp3d>
          </p:spPr>
          <p:txBody>
            <a:bodyPr wrap="none" anchor="ctr">
              <a:flatTx/>
            </a:bodyPr>
            <a:lstStyle/>
            <a:p>
              <a:pPr algn="ctr" eaLnBrk="0" hangingPunct="0">
                <a:defRPr/>
              </a:pPr>
              <a:r>
                <a:rPr lang="en-US" b="1">
                  <a:effectLst>
                    <a:outerShdw blurRad="38100" dist="38100" dir="2700000" algn="tl">
                      <a:srgbClr val="FFFFFF"/>
                    </a:outerShdw>
                  </a:effectLst>
                  <a:latin typeface="Arial" charset="0"/>
                </a:rPr>
                <a:t>…</a:t>
              </a:r>
            </a:p>
          </p:txBody>
        </p:sp>
        <p:sp>
          <p:nvSpPr>
            <p:cNvPr id="17" name="Rectangle 34"/>
            <p:cNvSpPr>
              <a:spLocks noChangeArrowheads="1"/>
            </p:cNvSpPr>
            <p:nvPr/>
          </p:nvSpPr>
          <p:spPr bwMode="auto">
            <a:xfrm>
              <a:off x="4267200" y="3352800"/>
              <a:ext cx="1752600" cy="762000"/>
            </a:xfrm>
            <a:prstGeom prst="rect">
              <a:avLst/>
            </a:prstGeom>
            <a:gradFill rotWithShape="0">
              <a:gsLst>
                <a:gs pos="0">
                  <a:srgbClr val="895A96"/>
                </a:gs>
                <a:gs pos="100000">
                  <a:srgbClr val="895A96">
                    <a:gamma/>
                    <a:shade val="60000"/>
                    <a:invGamma/>
                  </a:srgbClr>
                </a:gs>
              </a:gsLst>
              <a:lin ang="5400000" scaled="1"/>
            </a:gradFill>
            <a:ln w="12700">
              <a:miter lim="800000"/>
              <a:headEnd type="none" w="sm" len="sm"/>
              <a:tailEnd type="none" w="sm" len="sm"/>
            </a:ln>
            <a:effectLst/>
            <a:scene3d>
              <a:camera prst="legacyObliqueTopRight"/>
              <a:lightRig rig="legacyFlat3" dir="b"/>
            </a:scene3d>
            <a:sp3d extrusionH="582600" prstMaterial="legacyMatte">
              <a:bevelT w="13500" h="13500" prst="angle"/>
              <a:bevelB w="13500" h="13500" prst="angle"/>
              <a:extrusionClr>
                <a:srgbClr val="895A96"/>
              </a:extrusionClr>
            </a:sp3d>
          </p:spPr>
          <p:txBody>
            <a:bodyPr wrap="none" anchor="ctr">
              <a:flatTx/>
            </a:bodyPr>
            <a:lstStyle/>
            <a:p>
              <a:pPr algn="ctr" eaLnBrk="0" hangingPunct="0">
                <a:defRPr/>
              </a:pPr>
              <a:r>
                <a:rPr lang="en-US" b="1">
                  <a:effectLst>
                    <a:outerShdw blurRad="38100" dist="38100" dir="2700000" algn="tl">
                      <a:srgbClr val="FFFFFF"/>
                    </a:outerShdw>
                  </a:effectLst>
                  <a:latin typeface="Arial" charset="0"/>
                </a:rPr>
                <a:t>Windows</a:t>
              </a:r>
              <a:br>
                <a:rPr lang="en-US" b="1">
                  <a:effectLst>
                    <a:outerShdw blurRad="38100" dist="38100" dir="2700000" algn="tl">
                      <a:srgbClr val="FFFFFF"/>
                    </a:outerShdw>
                  </a:effectLst>
                  <a:latin typeface="Arial" charset="0"/>
                </a:rPr>
              </a:br>
              <a:r>
                <a:rPr lang="en-US" b="1">
                  <a:effectLst>
                    <a:outerShdw blurRad="38100" dist="38100" dir="2700000" algn="tl">
                      <a:srgbClr val="FFFFFF"/>
                    </a:outerShdw>
                  </a:effectLst>
                  <a:latin typeface="Arial" charset="0"/>
                </a:rPr>
                <a:t>Forms</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71472" y="642918"/>
            <a:ext cx="8115328" cy="846980"/>
          </a:xfrm>
        </p:spPr>
        <p:txBody>
          <a:bodyPr>
            <a:normAutofit/>
          </a:bodyPr>
          <a:lstStyle/>
          <a:p>
            <a:r>
              <a:rPr lang="en-US" sz="3700" dirty="0" err="1" smtClean="0">
                <a:latin typeface="Cambria" pitchFamily="18" charset="0"/>
              </a:rPr>
              <a:t>.Net</a:t>
            </a:r>
            <a:r>
              <a:rPr lang="en-US" sz="3700" dirty="0" smtClean="0">
                <a:latin typeface="Cambria" pitchFamily="18" charset="0"/>
              </a:rPr>
              <a:t> Framework</a:t>
            </a:r>
            <a:endParaRPr lang="en-IN" sz="3700" dirty="0">
              <a:latin typeface="Cambria" pitchFamily="18" charset="0"/>
            </a:endParaRPr>
          </a:p>
        </p:txBody>
      </p:sp>
      <p:sp>
        <p:nvSpPr>
          <p:cNvPr id="2" name="Content Placeholder 1"/>
          <p:cNvSpPr>
            <a:spLocks noGrp="1"/>
          </p:cNvSpPr>
          <p:nvPr>
            <p:ph idx="1"/>
          </p:nvPr>
        </p:nvSpPr>
        <p:spPr>
          <a:xfrm>
            <a:off x="457200" y="1897400"/>
            <a:ext cx="8229600" cy="4389120"/>
          </a:xfrm>
        </p:spPr>
        <p:txBody>
          <a:bodyPr>
            <a:normAutofit lnSpcReduction="10000"/>
          </a:bodyPr>
          <a:lstStyle/>
          <a:p>
            <a:r>
              <a:rPr lang="en-IN" dirty="0" smtClean="0">
                <a:latin typeface="Cambria" pitchFamily="18" charset="0"/>
              </a:rPr>
              <a:t>A component that provides facility to build and run an application</a:t>
            </a:r>
          </a:p>
          <a:p>
            <a:endParaRPr lang="en-US" dirty="0" smtClean="0">
              <a:latin typeface="Cambria" pitchFamily="18" charset="0"/>
            </a:endParaRPr>
          </a:p>
          <a:p>
            <a:r>
              <a:rPr lang="en-US" dirty="0" smtClean="0">
                <a:latin typeface="Cambria" pitchFamily="18" charset="0"/>
              </a:rPr>
              <a:t>Intermediate layer between</a:t>
            </a:r>
          </a:p>
          <a:p>
            <a:pPr>
              <a:buNone/>
            </a:pPr>
            <a:r>
              <a:rPr lang="en-US" dirty="0" smtClean="0">
                <a:latin typeface="Cambria" pitchFamily="18" charset="0"/>
              </a:rPr>
              <a:t>   OS and Programming Language</a:t>
            </a:r>
          </a:p>
          <a:p>
            <a:endParaRPr lang="en-US" dirty="0" smtClean="0">
              <a:latin typeface="Cambria" pitchFamily="18" charset="0"/>
            </a:endParaRPr>
          </a:p>
          <a:p>
            <a:r>
              <a:rPr lang="en-US" dirty="0" smtClean="0">
                <a:latin typeface="Cambria" pitchFamily="18" charset="0"/>
              </a:rPr>
              <a:t>Not an OS, Not a Language</a:t>
            </a:r>
          </a:p>
          <a:p>
            <a:endParaRPr lang="en-US" dirty="0" smtClean="0">
              <a:latin typeface="Cambria" pitchFamily="18" charset="0"/>
            </a:endParaRPr>
          </a:p>
          <a:p>
            <a:r>
              <a:rPr lang="en-IN" dirty="0" smtClean="0">
                <a:latin typeface="Cambria" pitchFamily="18" charset="0"/>
              </a:rPr>
              <a:t>Supports many programming languages, including VB.NET, C# etc</a:t>
            </a:r>
            <a:endParaRPr lang="en-US" dirty="0" smtClean="0">
              <a:latin typeface="Cambria" pitchFamily="18" charset="0"/>
            </a:endParaRPr>
          </a:p>
          <a:p>
            <a:endParaRPr lang="en-US" dirty="0" smtClean="0"/>
          </a:p>
          <a:p>
            <a:endParaRPr lang="en-IN" dirty="0"/>
          </a:p>
        </p:txBody>
      </p:sp>
      <p:grpSp>
        <p:nvGrpSpPr>
          <p:cNvPr id="5" name="Group 4"/>
          <p:cNvGrpSpPr/>
          <p:nvPr/>
        </p:nvGrpSpPr>
        <p:grpSpPr>
          <a:xfrm>
            <a:off x="5000628" y="2348880"/>
            <a:ext cx="3962400" cy="2895600"/>
            <a:chOff x="2667000" y="2286000"/>
            <a:chExt cx="3962400" cy="2895600"/>
          </a:xfrm>
        </p:grpSpPr>
        <p:sp>
          <p:nvSpPr>
            <p:cNvPr id="6" name="Rectangle 5"/>
            <p:cNvSpPr>
              <a:spLocks noChangeArrowheads="1"/>
            </p:cNvSpPr>
            <p:nvPr/>
          </p:nvSpPr>
          <p:spPr bwMode="auto">
            <a:xfrm>
              <a:off x="2667000" y="4267200"/>
              <a:ext cx="3962400" cy="914400"/>
            </a:xfrm>
            <a:prstGeom prst="rect">
              <a:avLst/>
            </a:prstGeom>
            <a:solidFill>
              <a:srgbClr val="FF9933"/>
            </a:solidFill>
            <a:ln w="9525">
              <a:solidFill>
                <a:schemeClr val="tx1"/>
              </a:solidFill>
              <a:miter lim="800000"/>
              <a:headEnd/>
              <a:tailEnd/>
            </a:ln>
          </p:spPr>
          <p:txBody>
            <a:bodyPr wrap="none" anchor="ctr"/>
            <a:lstStyle/>
            <a:p>
              <a:pPr algn="ctr"/>
              <a:r>
                <a:rPr lang="en-US" sz="1800">
                  <a:latin typeface="Arial" charset="0"/>
                  <a:cs typeface="Arial" charset="0"/>
                </a:rPr>
                <a:t>Operating System + Hardware</a:t>
              </a:r>
            </a:p>
          </p:txBody>
        </p:sp>
        <p:grpSp>
          <p:nvGrpSpPr>
            <p:cNvPr id="7" name="Group 6"/>
            <p:cNvGrpSpPr>
              <a:grpSpLocks/>
            </p:cNvGrpSpPr>
            <p:nvPr/>
          </p:nvGrpSpPr>
          <p:grpSpPr bwMode="auto">
            <a:xfrm>
              <a:off x="3200400" y="3276600"/>
              <a:ext cx="2895600" cy="1219200"/>
              <a:chOff x="2016" y="2064"/>
              <a:chExt cx="1824" cy="768"/>
            </a:xfrm>
          </p:grpSpPr>
          <p:sp>
            <p:nvSpPr>
              <p:cNvPr id="11" name="Rectangle 7"/>
              <p:cNvSpPr>
                <a:spLocks noChangeArrowheads="1"/>
              </p:cNvSpPr>
              <p:nvPr/>
            </p:nvSpPr>
            <p:spPr bwMode="auto">
              <a:xfrm>
                <a:off x="2016" y="2064"/>
                <a:ext cx="1824" cy="576"/>
              </a:xfrm>
              <a:prstGeom prst="rect">
                <a:avLst/>
              </a:prstGeom>
              <a:solidFill>
                <a:srgbClr val="FF9933"/>
              </a:solidFill>
              <a:ln w="9525">
                <a:solidFill>
                  <a:schemeClr val="tx1"/>
                </a:solidFill>
                <a:miter lim="800000"/>
                <a:headEnd/>
                <a:tailEnd/>
              </a:ln>
            </p:spPr>
            <p:txBody>
              <a:bodyPr wrap="none" anchor="ctr"/>
              <a:lstStyle/>
              <a:p>
                <a:pPr algn="ctr"/>
                <a:r>
                  <a:rPr lang="en-US" sz="1800">
                    <a:latin typeface="Arial" charset="0"/>
                    <a:cs typeface="Arial" charset="0"/>
                  </a:rPr>
                  <a:t>.NET Framework</a:t>
                </a:r>
              </a:p>
            </p:txBody>
          </p:sp>
          <p:sp>
            <p:nvSpPr>
              <p:cNvPr id="12" name="AutoShape 8"/>
              <p:cNvSpPr>
                <a:spLocks noChangeArrowheads="1"/>
              </p:cNvSpPr>
              <p:nvPr/>
            </p:nvSpPr>
            <p:spPr bwMode="auto">
              <a:xfrm>
                <a:off x="2832" y="2544"/>
                <a:ext cx="192" cy="288"/>
              </a:xfrm>
              <a:prstGeom prst="downArrow">
                <a:avLst>
                  <a:gd name="adj1" fmla="val 50000"/>
                  <a:gd name="adj2" fmla="val 37500"/>
                </a:avLst>
              </a:prstGeom>
              <a:solidFill>
                <a:srgbClr val="CC3300"/>
              </a:solidFill>
              <a:ln w="9525">
                <a:solidFill>
                  <a:schemeClr val="tx1"/>
                </a:solidFill>
                <a:miter lim="800000"/>
                <a:headEnd/>
                <a:tailEnd/>
              </a:ln>
            </p:spPr>
            <p:txBody>
              <a:bodyPr wrap="none" anchor="ctr"/>
              <a:lstStyle/>
              <a:p>
                <a:endParaRPr lang="en-IN"/>
              </a:p>
            </p:txBody>
          </p:sp>
        </p:grpSp>
        <p:grpSp>
          <p:nvGrpSpPr>
            <p:cNvPr id="8" name="Group 9"/>
            <p:cNvGrpSpPr>
              <a:grpSpLocks/>
            </p:cNvGrpSpPr>
            <p:nvPr/>
          </p:nvGrpSpPr>
          <p:grpSpPr bwMode="auto">
            <a:xfrm>
              <a:off x="3733800" y="2286000"/>
              <a:ext cx="1828800" cy="1219200"/>
              <a:chOff x="2352" y="1440"/>
              <a:chExt cx="1152" cy="768"/>
            </a:xfrm>
          </p:grpSpPr>
          <p:sp>
            <p:nvSpPr>
              <p:cNvPr id="9" name="Rectangle 10"/>
              <p:cNvSpPr>
                <a:spLocks noChangeArrowheads="1"/>
              </p:cNvSpPr>
              <p:nvPr/>
            </p:nvSpPr>
            <p:spPr bwMode="auto">
              <a:xfrm>
                <a:off x="2352" y="1440"/>
                <a:ext cx="1152" cy="576"/>
              </a:xfrm>
              <a:prstGeom prst="rect">
                <a:avLst/>
              </a:prstGeom>
              <a:solidFill>
                <a:srgbClr val="FF9933"/>
              </a:solidFill>
              <a:ln w="9525">
                <a:solidFill>
                  <a:schemeClr val="tx1"/>
                </a:solidFill>
                <a:miter lim="800000"/>
                <a:headEnd/>
                <a:tailEnd/>
              </a:ln>
            </p:spPr>
            <p:txBody>
              <a:bodyPr wrap="none" anchor="ctr"/>
              <a:lstStyle/>
              <a:p>
                <a:pPr algn="ctr"/>
                <a:r>
                  <a:rPr lang="en-US" sz="1800">
                    <a:latin typeface="Arial" charset="0"/>
                    <a:cs typeface="Arial" charset="0"/>
                  </a:rPr>
                  <a:t>.NET Application</a:t>
                </a:r>
              </a:p>
            </p:txBody>
          </p:sp>
          <p:sp>
            <p:nvSpPr>
              <p:cNvPr id="10" name="AutoShape 11"/>
              <p:cNvSpPr>
                <a:spLocks noChangeArrowheads="1"/>
              </p:cNvSpPr>
              <p:nvPr/>
            </p:nvSpPr>
            <p:spPr bwMode="auto">
              <a:xfrm>
                <a:off x="2832" y="1872"/>
                <a:ext cx="192" cy="336"/>
              </a:xfrm>
              <a:prstGeom prst="upDownArrow">
                <a:avLst>
                  <a:gd name="adj1" fmla="val 50000"/>
                  <a:gd name="adj2" fmla="val 35000"/>
                </a:avLst>
              </a:prstGeom>
              <a:solidFill>
                <a:srgbClr val="CC3300"/>
              </a:solidFill>
              <a:ln w="9525">
                <a:solidFill>
                  <a:schemeClr val="tx1"/>
                </a:solidFill>
                <a:miter lim="800000"/>
                <a:headEnd/>
                <a:tailEnd/>
              </a:ln>
            </p:spPr>
            <p:txBody>
              <a:bodyPr wrap="none" anchor="ctr"/>
              <a:lstStyle/>
              <a:p>
                <a:endParaRPr lang="en-IN"/>
              </a:p>
            </p:txBody>
          </p:sp>
        </p:gr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8638" y="571480"/>
            <a:ext cx="8043890" cy="775542"/>
          </a:xfrm>
        </p:spPr>
        <p:txBody>
          <a:bodyPr>
            <a:normAutofit/>
          </a:bodyPr>
          <a:lstStyle/>
          <a:p>
            <a:r>
              <a:rPr lang="en-US" sz="3700" dirty="0" err="1" smtClean="0">
                <a:latin typeface="Cambria" pitchFamily="18" charset="0"/>
              </a:rPr>
              <a:t>.Net</a:t>
            </a:r>
            <a:r>
              <a:rPr lang="en-US" sz="3700" dirty="0" smtClean="0">
                <a:latin typeface="Cambria" pitchFamily="18" charset="0"/>
              </a:rPr>
              <a:t> Framework Cont…</a:t>
            </a:r>
            <a:endParaRPr lang="en-IN" sz="3700" dirty="0">
              <a:latin typeface="Cambria" pitchFamily="18" charset="0"/>
            </a:endParaRPr>
          </a:p>
        </p:txBody>
      </p:sp>
      <p:pic>
        <p:nvPicPr>
          <p:cNvPr id="5" name="Content Placeholder 4" descr=".net framework.png"/>
          <p:cNvPicPr>
            <a:picLocks noGrp="1" noChangeAspect="1"/>
          </p:cNvPicPr>
          <p:nvPr>
            <p:ph idx="1"/>
          </p:nvPr>
        </p:nvPicPr>
        <p:blipFill>
          <a:blip r:embed="rId2" cstate="print"/>
          <a:stretch>
            <a:fillRect/>
          </a:stretch>
        </p:blipFill>
        <p:spPr>
          <a:xfrm>
            <a:off x="1214414" y="3885429"/>
            <a:ext cx="4839376" cy="2495899"/>
          </a:xfrm>
        </p:spPr>
      </p:pic>
      <p:sp>
        <p:nvSpPr>
          <p:cNvPr id="6" name="Rectangle 5"/>
          <p:cNvSpPr/>
          <p:nvPr/>
        </p:nvSpPr>
        <p:spPr>
          <a:xfrm>
            <a:off x="714348" y="1643050"/>
            <a:ext cx="5572164" cy="1785104"/>
          </a:xfrm>
          <a:prstGeom prst="rect">
            <a:avLst/>
          </a:prstGeom>
        </p:spPr>
        <p:txBody>
          <a:bodyPr wrap="square">
            <a:spAutoFit/>
          </a:bodyPr>
          <a:lstStyle/>
          <a:p>
            <a:pPr>
              <a:buFont typeface="Wingdings" pitchFamily="2" charset="2"/>
              <a:buChar char="Ø"/>
            </a:pPr>
            <a:r>
              <a:rPr lang="en-US" sz="2200" dirty="0" smtClean="0">
                <a:latin typeface="Cambria" pitchFamily="18" charset="0"/>
              </a:rPr>
              <a:t> Two main part of </a:t>
            </a:r>
            <a:r>
              <a:rPr lang="en-US" sz="2200" dirty="0" err="1" smtClean="0">
                <a:latin typeface="Cambria" pitchFamily="18" charset="0"/>
              </a:rPr>
              <a:t>.Net</a:t>
            </a:r>
            <a:r>
              <a:rPr lang="en-US" sz="2200" dirty="0" smtClean="0">
                <a:latin typeface="Cambria" pitchFamily="18" charset="0"/>
              </a:rPr>
              <a:t> Framework</a:t>
            </a:r>
          </a:p>
          <a:p>
            <a:pPr>
              <a:buNone/>
            </a:pPr>
            <a:endParaRPr lang="en-US" sz="2200" dirty="0" smtClean="0">
              <a:latin typeface="Cambria" pitchFamily="18" charset="0"/>
            </a:endParaRPr>
          </a:p>
          <a:p>
            <a:pPr lvl="1">
              <a:buFont typeface="Courier New" pitchFamily="49" charset="0"/>
              <a:buChar char="o"/>
            </a:pPr>
            <a:r>
              <a:rPr lang="en-US" sz="2200" dirty="0" smtClean="0">
                <a:latin typeface="Cambria" pitchFamily="18" charset="0"/>
              </a:rPr>
              <a:t>  Common Language Runtime</a:t>
            </a:r>
          </a:p>
          <a:p>
            <a:pPr lvl="1">
              <a:buNone/>
            </a:pPr>
            <a:endParaRPr lang="en-US" sz="2200" dirty="0" smtClean="0">
              <a:latin typeface="Cambria" pitchFamily="18" charset="0"/>
            </a:endParaRPr>
          </a:p>
          <a:p>
            <a:pPr lvl="1">
              <a:buFont typeface="Courier New" pitchFamily="49" charset="0"/>
              <a:buChar char="o"/>
            </a:pPr>
            <a:r>
              <a:rPr lang="en-US" sz="2200" dirty="0" smtClean="0">
                <a:latin typeface="Cambria" pitchFamily="18" charset="0"/>
              </a:rPr>
              <a:t>  Base class library</a:t>
            </a:r>
            <a:endParaRPr lang="en-IN" sz="2200" dirty="0">
              <a:latin typeface="Cambri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Common Language Runtime (CLR)</a:t>
            </a:r>
            <a:endParaRPr lang="en-IN" dirty="0"/>
          </a:p>
        </p:txBody>
      </p:sp>
      <p:sp>
        <p:nvSpPr>
          <p:cNvPr id="2" name="Content Placeholder 1"/>
          <p:cNvSpPr>
            <a:spLocks noGrp="1"/>
          </p:cNvSpPr>
          <p:nvPr>
            <p:ph idx="1"/>
          </p:nvPr>
        </p:nvSpPr>
        <p:spPr/>
        <p:txBody>
          <a:bodyPr/>
          <a:lstStyle/>
          <a:p>
            <a:r>
              <a:rPr lang="en-US" dirty="0" smtClean="0">
                <a:latin typeface="Cambria" pitchFamily="18" charset="0"/>
              </a:rPr>
              <a:t>Runtime execution environment</a:t>
            </a:r>
          </a:p>
          <a:p>
            <a:endParaRPr lang="en-US" dirty="0" smtClean="0">
              <a:latin typeface="Cambria" pitchFamily="18" charset="0"/>
            </a:endParaRPr>
          </a:p>
          <a:p>
            <a:r>
              <a:rPr lang="en-US" dirty="0" smtClean="0">
                <a:latin typeface="Cambria" pitchFamily="18" charset="0"/>
              </a:rPr>
              <a:t>Manage and execute code written in any </a:t>
            </a:r>
            <a:r>
              <a:rPr lang="en-US" dirty="0" err="1" smtClean="0">
                <a:latin typeface="Cambria" pitchFamily="18" charset="0"/>
              </a:rPr>
              <a:t>.net</a:t>
            </a:r>
            <a:r>
              <a:rPr lang="en-US" dirty="0" smtClean="0">
                <a:latin typeface="Cambria" pitchFamily="18" charset="0"/>
              </a:rPr>
              <a:t> language</a:t>
            </a:r>
          </a:p>
          <a:p>
            <a:endParaRPr lang="en-US" dirty="0" smtClean="0">
              <a:latin typeface="Cambria" pitchFamily="18" charset="0"/>
            </a:endParaRPr>
          </a:p>
          <a:p>
            <a:r>
              <a:rPr lang="en-IN" dirty="0" smtClean="0">
                <a:latin typeface="Cambria" pitchFamily="18" charset="0"/>
              </a:rPr>
              <a:t>Runtime is an agent that manages code at execution time , providing core services such as memory management, thread management while also enforcing strict type safety and other forms of code accuracy.</a:t>
            </a:r>
            <a:endParaRPr lang="en-US" dirty="0" smtClean="0">
              <a:latin typeface="Cambria" pitchFamily="18" charset="0"/>
            </a:endParaRPr>
          </a:p>
          <a:p>
            <a:endParaRPr lang="en-US" dirty="0" smtClean="0">
              <a:latin typeface="Cambria" pitchFamily="18" charset="0"/>
            </a:endParaRPr>
          </a:p>
          <a:p>
            <a:endParaRPr lang="en-US" dirty="0" smtClean="0">
              <a:latin typeface="Cambria" pitchFamily="18" charset="0"/>
            </a:endParaRPr>
          </a:p>
          <a:p>
            <a:endParaRPr lang="en-US" dirty="0" smtClean="0">
              <a:latin typeface="Cambria" pitchFamily="18" charset="0"/>
            </a:endParaRPr>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700" dirty="0" smtClean="0"/>
              <a:t>CLR Execution Model</a:t>
            </a:r>
            <a:r>
              <a:rPr lang="en-US" dirty="0" smtClean="0"/>
              <a:t> </a:t>
            </a:r>
            <a:endParaRPr lang="en-IN" dirty="0"/>
          </a:p>
        </p:txBody>
      </p:sp>
      <p:pic>
        <p:nvPicPr>
          <p:cNvPr id="5" name="Content Placeholder 4" descr="CLR.gif"/>
          <p:cNvPicPr>
            <a:picLocks noGrp="1" noChangeAspect="1"/>
          </p:cNvPicPr>
          <p:nvPr>
            <p:ph idx="1"/>
          </p:nvPr>
        </p:nvPicPr>
        <p:blipFill>
          <a:blip r:embed="rId2" cstate="print"/>
          <a:stretch>
            <a:fillRect/>
          </a:stretch>
        </p:blipFill>
        <p:spPr>
          <a:xfrm>
            <a:off x="179512" y="2348880"/>
            <a:ext cx="3357586" cy="4214842"/>
          </a:xfrm>
        </p:spPr>
      </p:pic>
      <p:pic>
        <p:nvPicPr>
          <p:cNvPr id="10" name="Picture 4"/>
          <p:cNvPicPr>
            <a:picLocks noChangeAspect="1" noChangeArrowheads="1"/>
          </p:cNvPicPr>
          <p:nvPr/>
        </p:nvPicPr>
        <p:blipFill>
          <a:blip r:embed="rId3" cstate="print"/>
          <a:srcRect/>
          <a:stretch>
            <a:fillRect/>
          </a:stretch>
        </p:blipFill>
        <p:spPr bwMode="auto">
          <a:xfrm>
            <a:off x="4429124" y="1671670"/>
            <a:ext cx="4405304" cy="49006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60648"/>
            <a:ext cx="8229600" cy="1143000"/>
          </a:xfrm>
        </p:spPr>
        <p:txBody>
          <a:bodyPr>
            <a:normAutofit/>
          </a:bodyPr>
          <a:lstStyle/>
          <a:p>
            <a:r>
              <a:rPr lang="en-US" sz="3700" dirty="0" smtClean="0"/>
              <a:t>MSIL or IL (Platform Independence)</a:t>
            </a:r>
            <a:endParaRPr lang="en-IN" sz="3700" dirty="0"/>
          </a:p>
        </p:txBody>
      </p:sp>
      <p:sp>
        <p:nvSpPr>
          <p:cNvPr id="2" name="Content Placeholder 1"/>
          <p:cNvSpPr>
            <a:spLocks noGrp="1"/>
          </p:cNvSpPr>
          <p:nvPr>
            <p:ph idx="1"/>
          </p:nvPr>
        </p:nvSpPr>
        <p:spPr>
          <a:xfrm>
            <a:off x="457200" y="1481328"/>
            <a:ext cx="8186766" cy="4525963"/>
          </a:xfrm>
        </p:spPr>
        <p:txBody>
          <a:bodyPr>
            <a:normAutofit fontScale="92500" lnSpcReduction="20000"/>
          </a:bodyPr>
          <a:lstStyle/>
          <a:p>
            <a:r>
              <a:rPr lang="en-US" dirty="0" smtClean="0">
                <a:latin typeface="Cambria" pitchFamily="18" charset="0"/>
              </a:rPr>
              <a:t>Microsoft intermediate language(MSIL) or Intermediate language(IL) is </a:t>
            </a:r>
            <a:r>
              <a:rPr lang="en-IN" dirty="0" smtClean="0">
                <a:latin typeface="Cambria" pitchFamily="18" charset="0"/>
              </a:rPr>
              <a:t>independent of programming language, targeting machine and OS</a:t>
            </a:r>
            <a:endParaRPr lang="en-US" dirty="0" smtClean="0">
              <a:latin typeface="Cambria" pitchFamily="18" charset="0"/>
            </a:endParaRPr>
          </a:p>
          <a:p>
            <a:endParaRPr lang="en-US" dirty="0" smtClean="0">
              <a:latin typeface="Cambria" pitchFamily="18" charset="0"/>
            </a:endParaRPr>
          </a:p>
          <a:p>
            <a:r>
              <a:rPr lang="en-US" dirty="0" smtClean="0">
                <a:latin typeface="Cambria" pitchFamily="18" charset="0"/>
              </a:rPr>
              <a:t>Process of Traditional compiler</a:t>
            </a:r>
          </a:p>
          <a:p>
            <a:pPr lvl="1"/>
            <a:r>
              <a:rPr lang="en-US" dirty="0" smtClean="0">
                <a:latin typeface="Cambria" pitchFamily="18" charset="0"/>
              </a:rPr>
              <a:t>Source code                                         Machine code</a:t>
            </a:r>
          </a:p>
          <a:p>
            <a:pPr lvl="1"/>
            <a:endParaRPr lang="en-US" dirty="0" smtClean="0">
              <a:latin typeface="Cambria" pitchFamily="18" charset="0"/>
            </a:endParaRPr>
          </a:p>
          <a:p>
            <a:pPr lvl="1"/>
            <a:r>
              <a:rPr lang="en-US" dirty="0" smtClean="0">
                <a:latin typeface="Cambria" pitchFamily="18" charset="0"/>
              </a:rPr>
              <a:t>Platform dependent</a:t>
            </a:r>
          </a:p>
          <a:p>
            <a:pPr lvl="1"/>
            <a:endParaRPr lang="en-US" dirty="0" smtClean="0">
              <a:latin typeface="Cambria" pitchFamily="18" charset="0"/>
            </a:endParaRPr>
          </a:p>
          <a:p>
            <a:r>
              <a:rPr lang="en-US" dirty="0" smtClean="0">
                <a:latin typeface="Cambria" pitchFamily="18" charset="0"/>
              </a:rPr>
              <a:t>Compiler targeting </a:t>
            </a:r>
            <a:r>
              <a:rPr lang="en-US" dirty="0" err="1" smtClean="0">
                <a:latin typeface="Cambria" pitchFamily="18" charset="0"/>
              </a:rPr>
              <a:t>.Net</a:t>
            </a:r>
            <a:endParaRPr lang="en-US" dirty="0" smtClean="0">
              <a:latin typeface="Cambria" pitchFamily="18" charset="0"/>
            </a:endParaRPr>
          </a:p>
          <a:p>
            <a:pPr lvl="1"/>
            <a:r>
              <a:rPr lang="en-US" dirty="0" smtClean="0">
                <a:latin typeface="Cambria" pitchFamily="18" charset="0"/>
              </a:rPr>
              <a:t>Source code                             MSIL                        Machine Code</a:t>
            </a:r>
          </a:p>
          <a:p>
            <a:pPr lvl="1"/>
            <a:endParaRPr lang="en-US" dirty="0" smtClean="0">
              <a:latin typeface="Cambria" pitchFamily="18" charset="0"/>
            </a:endParaRPr>
          </a:p>
          <a:p>
            <a:pPr lvl="1"/>
            <a:r>
              <a:rPr lang="en-US" dirty="0" smtClean="0">
                <a:latin typeface="Cambria" pitchFamily="18" charset="0"/>
              </a:rPr>
              <a:t>Platform independent </a:t>
            </a:r>
            <a:endParaRPr lang="en-IN" dirty="0">
              <a:latin typeface="Cambria" pitchFamily="18" charset="0"/>
            </a:endParaRPr>
          </a:p>
        </p:txBody>
      </p:sp>
      <p:grpSp>
        <p:nvGrpSpPr>
          <p:cNvPr id="10" name="Group 9"/>
          <p:cNvGrpSpPr/>
          <p:nvPr/>
        </p:nvGrpSpPr>
        <p:grpSpPr>
          <a:xfrm>
            <a:off x="2786050" y="3214686"/>
            <a:ext cx="1785950" cy="428628"/>
            <a:chOff x="2928926" y="3071810"/>
            <a:chExt cx="1785950" cy="428628"/>
          </a:xfrm>
        </p:grpSpPr>
        <p:cxnSp>
          <p:nvCxnSpPr>
            <p:cNvPr id="6" name="Straight Arrow Connector 5"/>
            <p:cNvCxnSpPr/>
            <p:nvPr/>
          </p:nvCxnSpPr>
          <p:spPr>
            <a:xfrm>
              <a:off x="2928926" y="3071810"/>
              <a:ext cx="17859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143240" y="3143248"/>
              <a:ext cx="1357322"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Compiled</a:t>
              </a:r>
              <a:endParaRPr lang="en-IN" dirty="0"/>
            </a:p>
          </p:txBody>
        </p:sp>
      </p:grpSp>
      <p:grpSp>
        <p:nvGrpSpPr>
          <p:cNvPr id="11" name="Group 10"/>
          <p:cNvGrpSpPr/>
          <p:nvPr/>
        </p:nvGrpSpPr>
        <p:grpSpPr>
          <a:xfrm>
            <a:off x="2571736" y="4857760"/>
            <a:ext cx="1785950" cy="428628"/>
            <a:chOff x="2928926" y="3071810"/>
            <a:chExt cx="1785950" cy="428628"/>
          </a:xfrm>
        </p:grpSpPr>
        <p:cxnSp>
          <p:nvCxnSpPr>
            <p:cNvPr id="12" name="Straight Arrow Connector 11"/>
            <p:cNvCxnSpPr/>
            <p:nvPr/>
          </p:nvCxnSpPr>
          <p:spPr>
            <a:xfrm>
              <a:off x="2928926" y="3071810"/>
              <a:ext cx="17859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143240" y="3143248"/>
              <a:ext cx="1357322"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Compiled</a:t>
              </a:r>
              <a:endParaRPr lang="en-IN" dirty="0"/>
            </a:p>
          </p:txBody>
        </p:sp>
      </p:grpSp>
      <p:grpSp>
        <p:nvGrpSpPr>
          <p:cNvPr id="19" name="Group 18"/>
          <p:cNvGrpSpPr/>
          <p:nvPr/>
        </p:nvGrpSpPr>
        <p:grpSpPr>
          <a:xfrm>
            <a:off x="5000628" y="4857760"/>
            <a:ext cx="1285884" cy="428628"/>
            <a:chOff x="5715008" y="4643446"/>
            <a:chExt cx="1285884" cy="428628"/>
          </a:xfrm>
        </p:grpSpPr>
        <p:cxnSp>
          <p:nvCxnSpPr>
            <p:cNvPr id="15" name="Straight Arrow Connector 14"/>
            <p:cNvCxnSpPr/>
            <p:nvPr/>
          </p:nvCxnSpPr>
          <p:spPr>
            <a:xfrm>
              <a:off x="5715008" y="4643446"/>
              <a:ext cx="128588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786446" y="4714884"/>
              <a:ext cx="114300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Execute</a:t>
              </a:r>
              <a:endParaRPr lang="en-IN" dirty="0"/>
            </a:p>
          </p:txBody>
        </p:sp>
      </p:gr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1522</TotalTime>
  <Words>1340</Words>
  <Application>Microsoft Office PowerPoint</Application>
  <PresentationFormat>On-screen Show (4:3)</PresentationFormat>
  <Paragraphs>236</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Flow</vt:lpstr>
      <vt:lpstr>.Net Technology</vt:lpstr>
      <vt:lpstr>History of .Net</vt:lpstr>
      <vt:lpstr>.Net Application</vt:lpstr>
      <vt:lpstr>Framework, Languages, And Tools</vt:lpstr>
      <vt:lpstr>.Net Framework</vt:lpstr>
      <vt:lpstr>.Net Framework Cont…</vt:lpstr>
      <vt:lpstr>Common Language Runtime (CLR)</vt:lpstr>
      <vt:lpstr>CLR Execution Model </vt:lpstr>
      <vt:lpstr>MSIL or IL (Platform Independence)</vt:lpstr>
      <vt:lpstr>MSIL or IL (Platform Independence)</vt:lpstr>
      <vt:lpstr>Comparison to Java</vt:lpstr>
      <vt:lpstr>Base Class Library(BCL)</vt:lpstr>
      <vt:lpstr>ADO.NET</vt:lpstr>
      <vt:lpstr>Web Services</vt:lpstr>
      <vt:lpstr>Common Language Specification (CLS)</vt:lpstr>
      <vt:lpstr>Common Language Specification (CLS)</vt:lpstr>
      <vt:lpstr>CLR</vt:lpstr>
      <vt:lpstr>Architecture of CLR</vt:lpstr>
      <vt:lpstr>Architecture of CLR Cont…</vt:lpstr>
      <vt:lpstr>Architecture of CLR Cont…</vt:lpstr>
      <vt:lpstr>Architecture of CLR Cont…</vt:lpstr>
      <vt:lpstr>Slide 22</vt:lpstr>
      <vt:lpstr>Slide 23</vt:lpstr>
      <vt:lpstr>Common Intermediate Language(CIL)</vt:lpstr>
      <vt:lpstr>Just-In Time(JIT) Compiler</vt:lpstr>
      <vt:lpstr>Virtual Execution System(VES)</vt:lpstr>
      <vt:lpstr>Managed Code</vt:lpstr>
      <vt:lpstr>Slide 28</vt:lpstr>
      <vt:lpstr>Benefits of .Net Framework</vt:lpstr>
      <vt:lpstr>Benefits of .Net Framework</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 Technology</dc:title>
  <dc:creator>Home</dc:creator>
  <cp:lastModifiedBy>admin</cp:lastModifiedBy>
  <cp:revision>222</cp:revision>
  <dcterms:created xsi:type="dcterms:W3CDTF">2011-06-23T15:03:00Z</dcterms:created>
  <dcterms:modified xsi:type="dcterms:W3CDTF">2015-01-28T06:44:38Z</dcterms:modified>
</cp:coreProperties>
</file>